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4" r:id="rId2"/>
    <p:sldId id="258" r:id="rId3"/>
    <p:sldId id="271" r:id="rId4"/>
    <p:sldId id="259" r:id="rId5"/>
    <p:sldId id="260" r:id="rId6"/>
    <p:sldId id="263" r:id="rId7"/>
    <p:sldId id="273" r:id="rId8"/>
    <p:sldId id="283" r:id="rId9"/>
    <p:sldId id="282" r:id="rId10"/>
    <p:sldId id="267" r:id="rId11"/>
    <p:sldId id="269" r:id="rId12"/>
    <p:sldId id="274" r:id="rId13"/>
    <p:sldId id="275" r:id="rId14"/>
    <p:sldId id="278" r:id="rId15"/>
    <p:sldId id="276" r:id="rId16"/>
    <p:sldId id="277" r:id="rId17"/>
    <p:sldId id="279" r:id="rId18"/>
    <p:sldId id="280" r:id="rId19"/>
    <p:sldId id="285" r:id="rId20"/>
    <p:sldId id="281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9B90"/>
    <a:srgbClr val="008080"/>
    <a:srgbClr val="B0BC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2114" autoAdjust="0"/>
  </p:normalViewPr>
  <p:slideViewPr>
    <p:cSldViewPr>
      <p:cViewPr varScale="1">
        <p:scale>
          <a:sx n="117" d="100"/>
          <a:sy n="117" d="100"/>
        </p:scale>
        <p:origin x="-23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619A64-29D5-4291-93EC-681ED023F95E}" type="slidenum">
              <a:rPr lang="fr-BE" smtClean="0">
                <a:solidFill>
                  <a:srgbClr val="94C600"/>
                </a:solidFill>
              </a:rPr>
              <a:pPr/>
              <a:t>‹N°›</a:t>
            </a:fld>
            <a:endParaRPr lang="fr-BE">
              <a:solidFill>
                <a:srgbClr val="94C6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A36B87F-E13D-4094-A410-331827B8BD41}" type="datetimeFigureOut">
              <a:rPr lang="fr-BE" smtClean="0"/>
              <a:pPr/>
              <a:t>2/09/2015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BE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E619A64-29D5-4291-93EC-681ED023F95E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7503" y="0"/>
            <a:ext cx="8928994" cy="15567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6632"/>
            <a:ext cx="6363970" cy="13811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7503" y="2524834"/>
            <a:ext cx="892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solidFill>
                  <a:schemeClr val="accent1">
                    <a:lumMod val="50000"/>
                  </a:schemeClr>
                </a:solidFill>
              </a:rPr>
              <a:t>Cancer et dépendance </a:t>
            </a:r>
            <a:r>
              <a:rPr lang="fr-BE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fr-BE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6314555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Mémoire réalisé sous le direction de Madame le Professeur, Isabelle </a:t>
            </a:r>
            <a:r>
              <a:rPr lang="fr-BE" sz="20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Merckaert</a:t>
            </a:r>
            <a:endParaRPr lang="fr-BE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7503" y="3323156"/>
            <a:ext cx="89289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6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L’influence de la vulnérabilité psychologique</a:t>
            </a:r>
          </a:p>
          <a:p>
            <a:pPr algn="ctr"/>
            <a:r>
              <a:rPr lang="fr-BE" sz="26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et génétique sur le sevrage tabagique</a:t>
            </a:r>
            <a:endParaRPr lang="fr-BE" sz="2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7504" y="5229200"/>
            <a:ext cx="8928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Calibri" panose="020F0502020204030204" pitchFamily="34" charset="0"/>
              </a:rPr>
              <a:t>Jérôme </a:t>
            </a:r>
            <a:r>
              <a:rPr lang="fr-BE" sz="2000" dirty="0" err="1" smtClean="0">
                <a:latin typeface="Calibri" panose="020F0502020204030204" pitchFamily="34" charset="0"/>
              </a:rPr>
              <a:t>Anselin</a:t>
            </a:r>
            <a:endParaRPr lang="fr-BE" sz="2000" dirty="0"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59632" y="2452826"/>
            <a:ext cx="6768752" cy="1944216"/>
          </a:xfrm>
          <a:prstGeom prst="rect">
            <a:avLst/>
          </a:prstGeom>
          <a:solidFill>
            <a:schemeClr val="bg2">
              <a:lumMod val="50000"/>
              <a:alpha val="1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107502" y="0"/>
            <a:ext cx="8928994" cy="1556792"/>
          </a:xfrm>
          <a:prstGeom prst="rect">
            <a:avLst/>
          </a:prstGeom>
          <a:solidFill>
            <a:schemeClr val="accent1">
              <a:lumMod val="75000"/>
              <a:alpha val="17000"/>
            </a:scheme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0055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/>
          <p:cNvSpPr/>
          <p:nvPr/>
        </p:nvSpPr>
        <p:spPr>
          <a:xfrm>
            <a:off x="2447764" y="1916832"/>
            <a:ext cx="4356484" cy="482453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3512341" y="1196752"/>
            <a:ext cx="2087952" cy="584725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32000"/>
                </a:schemeClr>
              </a:gs>
              <a:gs pos="100000">
                <a:schemeClr val="bg2">
                  <a:lumMod val="75000"/>
                  <a:alpha val="21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4" name="Rectangle 3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Hypothèses principales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12341" y="1196752"/>
            <a:ext cx="2087952" cy="584725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32000"/>
                </a:schemeClr>
              </a:gs>
              <a:gs pos="100000">
                <a:schemeClr val="bg2">
                  <a:lumMod val="75000"/>
                  <a:alpha val="21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28024" y="1196752"/>
            <a:ext cx="2087952" cy="584725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32000"/>
                </a:schemeClr>
              </a:gs>
              <a:gs pos="100000">
                <a:schemeClr val="bg2">
                  <a:lumMod val="75000"/>
                  <a:alpha val="21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12341" y="1284298"/>
            <a:ext cx="2087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Vulnérabilités</a:t>
            </a:r>
            <a:endParaRPr lang="fr-BE" sz="2000" b="1" cap="all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51520" y="1988840"/>
            <a:ext cx="2087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Génétique </a:t>
            </a:r>
          </a:p>
          <a:p>
            <a:pPr algn="ctr"/>
            <a:r>
              <a:rPr lang="fr-BE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(N = 20)</a:t>
            </a:r>
            <a:endParaRPr lang="fr-BE" sz="16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1520" y="4591689"/>
            <a:ext cx="2087952" cy="79208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  <a:alpha val="32000"/>
                </a:schemeClr>
              </a:gs>
              <a:gs pos="100000">
                <a:schemeClr val="bg2">
                  <a:lumMod val="90000"/>
                  <a:alpha val="39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Gène CHRNA3 :</a:t>
            </a:r>
          </a:p>
          <a:p>
            <a:pPr algn="ctr"/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Allèle(s) mutée(s) </a:t>
            </a:r>
          </a:p>
          <a:p>
            <a:pPr algn="ctr"/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(rs1051730)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Flèche vers le bas 15"/>
          <p:cNvSpPr/>
          <p:nvPr/>
        </p:nvSpPr>
        <p:spPr>
          <a:xfrm>
            <a:off x="1115476" y="2828318"/>
            <a:ext cx="360040" cy="168080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lèche vers le bas 16"/>
          <p:cNvSpPr/>
          <p:nvPr/>
        </p:nvSpPr>
        <p:spPr>
          <a:xfrm rot="2460000">
            <a:off x="944399" y="5476837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395397" y="6001700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Oui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1" name="Flèche vers le bas 20"/>
          <p:cNvSpPr/>
          <p:nvPr/>
        </p:nvSpPr>
        <p:spPr>
          <a:xfrm rot="-2460000">
            <a:off x="1429949" y="5490079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Ellipse 21"/>
          <p:cNvSpPr/>
          <p:nvPr/>
        </p:nvSpPr>
        <p:spPr>
          <a:xfrm>
            <a:off x="1475656" y="6001700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22652" y="6408000"/>
            <a:ext cx="665567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11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555893" y="6408000"/>
            <a:ext cx="567784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9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71" name="ZoneTexte 70"/>
          <p:cNvSpPr txBox="1"/>
          <p:nvPr/>
        </p:nvSpPr>
        <p:spPr>
          <a:xfrm>
            <a:off x="6804248" y="1988840"/>
            <a:ext cx="2087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Médicale</a:t>
            </a:r>
          </a:p>
          <a:p>
            <a:pPr algn="ctr"/>
            <a:r>
              <a:rPr lang="fr-BE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(N = 25)</a:t>
            </a:r>
            <a:endParaRPr lang="fr-BE" sz="16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876256" y="4591689"/>
            <a:ext cx="2051187" cy="79208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  <a:alpha val="32000"/>
                </a:schemeClr>
              </a:gs>
              <a:gs pos="100000">
                <a:schemeClr val="bg2">
                  <a:lumMod val="90000"/>
                  <a:alpha val="39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En traitement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sz="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Maladie chronique</a:t>
            </a:r>
          </a:p>
        </p:txBody>
      </p:sp>
      <p:sp>
        <p:nvSpPr>
          <p:cNvPr id="73" name="Flèche vers le bas 72"/>
          <p:cNvSpPr/>
          <p:nvPr/>
        </p:nvSpPr>
        <p:spPr>
          <a:xfrm>
            <a:off x="7668204" y="2828318"/>
            <a:ext cx="360040" cy="168080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4" name="Flèche vers le bas 73"/>
          <p:cNvSpPr/>
          <p:nvPr/>
        </p:nvSpPr>
        <p:spPr>
          <a:xfrm rot="2460000">
            <a:off x="7497127" y="5476837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5" name="Ellipse 74"/>
          <p:cNvSpPr/>
          <p:nvPr/>
        </p:nvSpPr>
        <p:spPr>
          <a:xfrm>
            <a:off x="6948125" y="6001700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Oui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6" name="Flèche vers le bas 75"/>
          <p:cNvSpPr/>
          <p:nvPr/>
        </p:nvSpPr>
        <p:spPr>
          <a:xfrm rot="-2460000">
            <a:off x="7982677" y="5490079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7" name="Ellipse 76"/>
          <p:cNvSpPr/>
          <p:nvPr/>
        </p:nvSpPr>
        <p:spPr>
          <a:xfrm>
            <a:off x="8028384" y="6001700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7024272" y="6408000"/>
            <a:ext cx="567784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8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056496" y="6408000"/>
            <a:ext cx="665567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17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3512341" y="1988839"/>
            <a:ext cx="2087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Psychologique</a:t>
            </a:r>
            <a:r>
              <a:rPr lang="fr-BE" sz="2000" b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</a:t>
            </a:r>
          </a:p>
          <a:p>
            <a:pPr algn="ctr"/>
            <a:r>
              <a:rPr lang="fr-BE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(N = 25)</a:t>
            </a:r>
            <a:endParaRPr lang="fr-BE" sz="16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494148" y="4594286"/>
            <a:ext cx="2087952" cy="79208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  <a:alpha val="32000"/>
                </a:schemeClr>
              </a:gs>
              <a:gs pos="100000">
                <a:schemeClr val="bg2">
                  <a:lumMod val="90000"/>
                  <a:alpha val="39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Score à l’HADS </a:t>
            </a:r>
            <a:r>
              <a:rPr lang="fr-BE" sz="16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supérieur à 12</a:t>
            </a:r>
            <a:endParaRPr lang="fr-BE" sz="16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644008" y="4596883"/>
            <a:ext cx="2087952" cy="79208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  <a:alpha val="32000"/>
                </a:schemeClr>
              </a:gs>
              <a:gs pos="100000">
                <a:schemeClr val="bg2">
                  <a:lumMod val="90000"/>
                  <a:alpha val="39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Exprimer </a:t>
            </a:r>
            <a:r>
              <a:rPr lang="fr-BE" sz="16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plus de trois </a:t>
            </a: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difficultés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494148" y="3376356"/>
            <a:ext cx="2087952" cy="584725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22000"/>
                </a:schemeClr>
              </a:gs>
              <a:gs pos="100000">
                <a:schemeClr val="bg2">
                  <a:lumMod val="75000"/>
                  <a:alpha val="11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7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Troubles de l’adaptation</a:t>
            </a:r>
            <a:endParaRPr lang="fr-BE" sz="17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644008" y="3376356"/>
            <a:ext cx="2087952" cy="584725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22000"/>
                </a:schemeClr>
              </a:gs>
              <a:gs pos="100000">
                <a:schemeClr val="bg2">
                  <a:lumMod val="75000"/>
                  <a:alpha val="11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7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Difficultés psychologiques</a:t>
            </a:r>
            <a:endParaRPr lang="fr-BE" sz="17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9" name="Flèche vers le bas 88"/>
          <p:cNvSpPr/>
          <p:nvPr/>
        </p:nvSpPr>
        <p:spPr>
          <a:xfrm rot="2460000">
            <a:off x="3176647" y="5431594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0" name="Ellipse 89"/>
          <p:cNvSpPr/>
          <p:nvPr/>
        </p:nvSpPr>
        <p:spPr>
          <a:xfrm>
            <a:off x="2627645" y="5956457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Oui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1" name="Flèche vers le bas 90"/>
          <p:cNvSpPr/>
          <p:nvPr/>
        </p:nvSpPr>
        <p:spPr>
          <a:xfrm rot="-2460000">
            <a:off x="3662197" y="5444836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2" name="Ellipse 91"/>
          <p:cNvSpPr/>
          <p:nvPr/>
        </p:nvSpPr>
        <p:spPr>
          <a:xfrm>
            <a:off x="3707904" y="5956457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2703792" y="6408000"/>
            <a:ext cx="665567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10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736016" y="6408000"/>
            <a:ext cx="665567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15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95" name="Flèche vers le bas 94"/>
          <p:cNvSpPr/>
          <p:nvPr/>
        </p:nvSpPr>
        <p:spPr>
          <a:xfrm rot="2460000">
            <a:off x="5336887" y="5414503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6" name="Ellipse 95"/>
          <p:cNvSpPr/>
          <p:nvPr/>
        </p:nvSpPr>
        <p:spPr>
          <a:xfrm>
            <a:off x="4787885" y="5939366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Oui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7" name="Flèche vers le bas 96"/>
          <p:cNvSpPr/>
          <p:nvPr/>
        </p:nvSpPr>
        <p:spPr>
          <a:xfrm rot="-2460000">
            <a:off x="5822437" y="5427745"/>
            <a:ext cx="251888" cy="5040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8" name="Ellipse 97"/>
          <p:cNvSpPr/>
          <p:nvPr/>
        </p:nvSpPr>
        <p:spPr>
          <a:xfrm>
            <a:off x="5868144" y="5939366"/>
            <a:ext cx="720079" cy="472248"/>
          </a:xfrm>
          <a:prstGeom prst="ellipse">
            <a:avLst/>
          </a:prstGeom>
          <a:solidFill>
            <a:schemeClr val="bg2">
              <a:alpha val="48000"/>
            </a:schemeClr>
          </a:solidFill>
          <a:ln>
            <a:solidFill>
              <a:schemeClr val="accent1">
                <a:shade val="50000"/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</a:t>
            </a:r>
            <a:endParaRPr lang="fr-BE" sz="15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815140" y="6408000"/>
            <a:ext cx="665567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12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5896256" y="6408000"/>
            <a:ext cx="665567" cy="28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500" b="1" dirty="0" smtClean="0">
                <a:solidFill>
                  <a:srgbClr val="899B90"/>
                </a:solidFill>
                <a:latin typeface="Calibri" panose="020F0502020204030204" pitchFamily="34" charset="0"/>
              </a:rPr>
              <a:t>n = 13</a:t>
            </a:r>
            <a:endParaRPr lang="fr-BE" sz="1500" dirty="0">
              <a:solidFill>
                <a:srgbClr val="899B90"/>
              </a:solidFill>
            </a:endParaRPr>
          </a:p>
        </p:txBody>
      </p:sp>
      <p:sp>
        <p:nvSpPr>
          <p:cNvPr id="101" name="Flèche vers le bas 100"/>
          <p:cNvSpPr/>
          <p:nvPr/>
        </p:nvSpPr>
        <p:spPr>
          <a:xfrm rot="2460000">
            <a:off x="3555994" y="2748938"/>
            <a:ext cx="360040" cy="63668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2" name="Flèche vers le bas 101"/>
          <p:cNvSpPr/>
          <p:nvPr/>
        </p:nvSpPr>
        <p:spPr>
          <a:xfrm rot="-2460000">
            <a:off x="5271401" y="2748938"/>
            <a:ext cx="360040" cy="63668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3" name="Flèche vers le bas 102"/>
          <p:cNvSpPr/>
          <p:nvPr/>
        </p:nvSpPr>
        <p:spPr>
          <a:xfrm>
            <a:off x="3348004" y="4088919"/>
            <a:ext cx="360040" cy="42020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4" name="Flèche vers le bas 103"/>
          <p:cNvSpPr/>
          <p:nvPr/>
        </p:nvSpPr>
        <p:spPr>
          <a:xfrm>
            <a:off x="5507964" y="4088918"/>
            <a:ext cx="360040" cy="42020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118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23063E-6 L -0.3526 0.123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9" y="61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0502E-6 L 0 0.125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23063E-6 L 0.35608 0.1230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5" y="6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1" grpId="0" animBg="1"/>
      <p:bldP spid="8" grpId="0" animBg="1"/>
      <p:bldP spid="10" grpId="0" animBg="1"/>
      <p:bldP spid="13" grpId="0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4" grpId="0"/>
      <p:bldP spid="25" grpId="0"/>
      <p:bldP spid="71" grpId="0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/>
      <p:bldP spid="79" grpId="0"/>
      <p:bldP spid="80" grpId="0"/>
      <p:bldP spid="81" grpId="0" animBg="1"/>
      <p:bldP spid="82" grpId="0" animBg="1"/>
      <p:bldP spid="84" grpId="0" animBg="1"/>
      <p:bldP spid="85" grpId="0" animBg="1"/>
      <p:bldP spid="89" grpId="0" animBg="1"/>
      <p:bldP spid="90" grpId="0" animBg="1"/>
      <p:bldP spid="91" grpId="0" animBg="1"/>
      <p:bldP spid="92" grpId="0" animBg="1"/>
      <p:bldP spid="93" grpId="0"/>
      <p:bldP spid="94" grpId="0"/>
      <p:bldP spid="95" grpId="0" animBg="1"/>
      <p:bldP spid="96" grpId="0" animBg="1"/>
      <p:bldP spid="97" grpId="0" animBg="1"/>
      <p:bldP spid="98" grpId="0" animBg="1"/>
      <p:bldP spid="99" grpId="0"/>
      <p:bldP spid="100" grpId="0"/>
      <p:bldP spid="101" grpId="0" animBg="1"/>
      <p:bldP spid="102" grpId="0" animBg="1"/>
      <p:bldP spid="103" grpId="0" animBg="1"/>
      <p:bldP spid="10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4" name="Rectangle 3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Hypothèses secondaires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9513" y="1196752"/>
            <a:ext cx="676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Traits psychologiques induits par l’affection cancéreuse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755576" y="1580175"/>
            <a:ext cx="6768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Humeurs dépressives (64%)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755576" y="1866310"/>
            <a:ext cx="6768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Sentiments de dévalorisation (60%)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757955" y="2154342"/>
            <a:ext cx="6768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Sautes d’humeur (52%)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251520" y="2564904"/>
            <a:ext cx="676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Effet du cumul des vulnérabilités</a:t>
            </a:r>
          </a:p>
        </p:txBody>
      </p:sp>
      <p:sp>
        <p:nvSpPr>
          <p:cNvPr id="57" name="Rectangle à coins arrondis 56"/>
          <p:cNvSpPr/>
          <p:nvPr/>
        </p:nvSpPr>
        <p:spPr>
          <a:xfrm>
            <a:off x="179512" y="3356992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58" name="Rectangle 57"/>
          <p:cNvSpPr/>
          <p:nvPr/>
        </p:nvSpPr>
        <p:spPr>
          <a:xfrm>
            <a:off x="179512" y="3476353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Variable dépendante : Sevrage tabagique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032970"/>
            <a:ext cx="75438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899592" y="58500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dirty="0" smtClean="0">
                <a:solidFill>
                  <a:srgbClr val="008080"/>
                </a:solidFill>
              </a:rPr>
              <a:t>   </a:t>
            </a:r>
            <a:endParaRPr lang="fr-BE" dirty="0">
              <a:solidFill>
                <a:srgbClr val="008080"/>
              </a:solidFill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-11020" y="559815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fr-BE" dirty="0" smtClean="0">
                <a:solidFill>
                  <a:srgbClr val="008080"/>
                </a:solidFill>
              </a:rPr>
              <a:t>   </a:t>
            </a:r>
            <a:endParaRPr lang="fr-BE" dirty="0">
              <a:solidFill>
                <a:srgbClr val="00808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27685" y="4447503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u="sng" dirty="0" smtClean="0">
                <a:latin typeface="Calibri" panose="020F0502020204030204" pitchFamily="34" charset="0"/>
              </a:rPr>
              <a:t>A la dernière séance de groupe (S7)</a:t>
            </a:r>
            <a:endParaRPr lang="fr-BE" sz="2400" u="sng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630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7" grpId="0" animBg="1"/>
      <p:bldP spid="58" grpId="0"/>
      <p:bldP spid="6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1306" y="2348880"/>
            <a:ext cx="8424936" cy="218521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3025">
            <a:solidFill>
              <a:schemeClr val="bg2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fr-BE" sz="1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r>
              <a:rPr lang="fr-BE" sz="4800" b="1" cap="all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Résultats</a:t>
            </a: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12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212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125706"/>
              </p:ext>
            </p:extLst>
          </p:nvPr>
        </p:nvGraphicFramePr>
        <p:xfrm>
          <a:off x="457201" y="1484784"/>
          <a:ext cx="8229598" cy="4953762"/>
        </p:xfrm>
        <a:graphic>
          <a:graphicData uri="http://schemas.openxmlformats.org/drawingml/2006/table">
            <a:tbl>
              <a:tblPr firstRow="1" firstCol="1" bandRow="1"/>
              <a:tblGrid>
                <a:gridCol w="554675"/>
                <a:gridCol w="857524"/>
                <a:gridCol w="1046416"/>
                <a:gridCol w="953376"/>
                <a:gridCol w="302849"/>
                <a:gridCol w="976023"/>
                <a:gridCol w="1023770"/>
                <a:gridCol w="302849"/>
                <a:gridCol w="2212116"/>
              </a:tblGrid>
              <a:tr h="200025"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Sevrés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sz="18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Fumeurs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sz="18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Statistiques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8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%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8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0572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cap="small" baseline="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Vulnérabilité génétique </a:t>
                      </a:r>
                      <a:r>
                        <a:rPr lang="fr-BE" sz="1600" b="1" kern="150" cap="small" baseline="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 = 20)</a:t>
                      </a:r>
                      <a:endParaRPr lang="fr-BE" sz="1600" kern="150" cap="small" baseline="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Oui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37,5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66,67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(N-1) χ² = 0,648;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Non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62,5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33,33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 = </a:t>
                      </a:r>
                      <a:r>
                        <a:rPr lang="fr-BE" sz="1500" b="1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0,42 </a:t>
                      </a: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&gt; 0,05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06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00025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Vulnérabilité psychologique selon l'HADS </a:t>
                      </a:r>
                      <a:r>
                        <a:rPr lang="fr-BE" sz="16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 = 25)</a:t>
                      </a:r>
                      <a:endParaRPr lang="fr-BE" sz="1600" kern="150" cap="small" baseline="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Oui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36,36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42,86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(N-1) χ² = 0,006;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Non</a:t>
                      </a:r>
                      <a:endParaRPr lang="fr-BE" sz="15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63,64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57,14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 = </a:t>
                      </a:r>
                      <a:r>
                        <a:rPr lang="fr-BE" sz="1500" b="1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0,94</a:t>
                      </a: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&gt; 0,05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47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cap="small" baseline="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Vulnérabilité psychologique selon l'Inventaire de difficultés psychologiques </a:t>
                      </a:r>
                      <a:r>
                        <a:rPr lang="fr-BE" sz="1600" b="1" kern="150" cap="small" baseline="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fr-BE" sz="16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 = 25</a:t>
                      </a:r>
                      <a:r>
                        <a:rPr lang="fr-BE" sz="1600" b="1" kern="150" cap="small" baseline="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fr-BE" sz="1600" kern="150" cap="small" baseline="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Oui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45,45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(N-1) χ² = 0,03;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Non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54,55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 = </a:t>
                      </a:r>
                      <a:r>
                        <a:rPr lang="fr-BE" sz="1500" b="1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0,86</a:t>
                      </a: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&gt; 0,05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00025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Vulnérabilité médicale </a:t>
                      </a:r>
                      <a:r>
                        <a:rPr lang="fr-BE" sz="16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 = 25)</a:t>
                      </a:r>
                      <a:endParaRPr lang="fr-BE" sz="1600" kern="150" cap="small" baseline="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Oui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36,36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28,57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(N-1) χ² = 0,00;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Non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63,64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71,43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 = </a:t>
                      </a:r>
                      <a:r>
                        <a:rPr lang="fr-BE" sz="1500" b="1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0,99</a:t>
                      </a: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&gt; 0,05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à coins arrondis 3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Hypothèses principales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8" name="Ellipse 7"/>
          <p:cNvSpPr/>
          <p:nvPr/>
        </p:nvSpPr>
        <p:spPr>
          <a:xfrm>
            <a:off x="3131840" y="2708920"/>
            <a:ext cx="504056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5364088" y="2448000"/>
            <a:ext cx="57572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2" name="Connecteur droit 11"/>
          <p:cNvCxnSpPr>
            <a:stCxn id="8" idx="6"/>
            <a:endCxn id="10" idx="2"/>
          </p:cNvCxnSpPr>
          <p:nvPr/>
        </p:nvCxnSpPr>
        <p:spPr>
          <a:xfrm flipV="1">
            <a:off x="3635896" y="2556012"/>
            <a:ext cx="1728192" cy="2609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28" y="950583"/>
            <a:ext cx="8097728" cy="2297228"/>
          </a:xfrm>
          <a:prstGeom prst="rect">
            <a:avLst/>
          </a:prstGeom>
          <a:noFill/>
          <a:ln>
            <a:noFill/>
          </a:ln>
          <a:effectLst>
            <a:outerShdw blurRad="520700" dist="50800" dir="5400000" sx="122000" sy="1220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804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762231"/>
              </p:ext>
            </p:extLst>
          </p:nvPr>
        </p:nvGraphicFramePr>
        <p:xfrm>
          <a:off x="457201" y="2127092"/>
          <a:ext cx="8229598" cy="3902202"/>
        </p:xfrm>
        <a:graphic>
          <a:graphicData uri="http://schemas.openxmlformats.org/drawingml/2006/table">
            <a:tbl>
              <a:tblPr firstRow="1" firstCol="1" bandRow="1"/>
              <a:tblGrid>
                <a:gridCol w="554675"/>
                <a:gridCol w="857524"/>
                <a:gridCol w="1046416"/>
                <a:gridCol w="953376"/>
                <a:gridCol w="302849"/>
                <a:gridCol w="976023"/>
                <a:gridCol w="1023770"/>
                <a:gridCol w="302849"/>
                <a:gridCol w="2212116"/>
              </a:tblGrid>
              <a:tr h="200025"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Sevrés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sz="18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Fumeurs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sz="18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Statistiques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8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%</a:t>
                      </a:r>
                      <a:endParaRPr lang="fr-BE" sz="1800" kern="15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8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0572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Humeurs dépressives</a:t>
                      </a:r>
                      <a:endParaRPr lang="fr-BE" sz="1600" kern="150" cap="small" baseline="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Oui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72,73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57,14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(N-1) χ² = </a:t>
                      </a: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0,143;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Non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27,27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42,86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 = </a:t>
                      </a:r>
                      <a:r>
                        <a:rPr lang="fr-BE" sz="1500" b="1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0,71 </a:t>
                      </a: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&gt; 0,05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06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00025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Sentiments de dévalorisation</a:t>
                      </a:r>
                      <a:endParaRPr lang="fr-BE" sz="1600" kern="150" cap="small" baseline="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Oui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54,55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9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64,29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(N-1) χ² = 0,006;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Non</a:t>
                      </a:r>
                      <a:endParaRPr lang="fr-BE" sz="15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45,45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35,71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 = </a:t>
                      </a:r>
                      <a:r>
                        <a:rPr lang="fr-BE" sz="1500" b="1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0,94</a:t>
                      </a: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&gt; 0,05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475"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200" kern="150" dirty="0">
                        <a:effectLst/>
                        <a:latin typeface="Calibri" panose="020F0502020204030204" pitchFamily="34" charset="0"/>
                        <a:cs typeface="Mangal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kern="150" cap="small" baseline="0" dirty="0" smtClean="0">
                          <a:gradFill>
                            <a:gsLst>
                              <a:gs pos="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  <a:gs pos="4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50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68000">
                                <a:srgbClr val="909465">
                                  <a:tint val="90000"/>
                                  <a:satMod val="130000"/>
                                </a:srgbClr>
                              </a:gs>
                              <a:gs pos="100000">
                                <a:srgbClr val="909465">
                                  <a:tint val="70000"/>
                                  <a:satMod val="200000"/>
                                </a:srgbClr>
                              </a:gs>
                            </a:gsLst>
                            <a:lin ang="5400000" scaled="0"/>
                          </a:gra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Sautes d’humeur</a:t>
                      </a:r>
                      <a:endParaRPr lang="fr-BE" sz="1600" kern="150" cap="small" baseline="0" dirty="0">
                        <a:gradFill>
                          <a:gsLst>
                            <a:gs pos="0">
                              <a:srgbClr val="909465">
                                <a:tint val="70000"/>
                                <a:satMod val="200000"/>
                              </a:srgbClr>
                            </a:gs>
                            <a:gs pos="4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50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68000">
                              <a:srgbClr val="909465">
                                <a:tint val="90000"/>
                                <a:satMod val="130000"/>
                              </a:srgbClr>
                            </a:gs>
                            <a:gs pos="100000">
                              <a:srgbClr val="909465">
                                <a:tint val="70000"/>
                                <a:satMod val="200000"/>
                              </a:srgbClr>
                            </a:gs>
                          </a:gsLst>
                          <a:lin ang="5400000" scaled="0"/>
                        </a:gra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Oui</a:t>
                      </a:r>
                      <a:endParaRPr lang="fr-BE" sz="1500" kern="15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7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63,64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42,86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(N-1) χ² = </a:t>
                      </a: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0,38;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Non</a:t>
                      </a:r>
                      <a:endParaRPr lang="fr-BE" sz="15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36,36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8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57,14</a:t>
                      </a: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 = </a:t>
                      </a:r>
                      <a:r>
                        <a:rPr lang="fr-BE" sz="1500" b="1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0,54</a:t>
                      </a:r>
                      <a:r>
                        <a:rPr lang="fr-BE" sz="1500" kern="1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&gt; 0,05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1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fr-BE" sz="1500" kern="15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500" kern="1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500" kern="1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à coins arrondis 3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Hypothèses secondaires (1)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7544" y="169151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u="sng" dirty="0" smtClean="0">
                <a:solidFill>
                  <a:schemeClr val="accent1">
                    <a:lumMod val="50000"/>
                  </a:schemeClr>
                </a:solidFill>
              </a:rPr>
              <a:t>Impact de traits psychologiques médiatisés par l’affection cancéreuse</a:t>
            </a:r>
            <a:endParaRPr lang="fr-BE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4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" name="Rectangle 2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Hypothèses secondaires (2)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604" y="3573016"/>
            <a:ext cx="5530791" cy="279538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21" y="1628800"/>
            <a:ext cx="8229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67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1306" y="2348880"/>
            <a:ext cx="8424936" cy="218521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3025">
            <a:solidFill>
              <a:schemeClr val="bg2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fr-BE" sz="1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r>
              <a:rPr lang="fr-BE" sz="4800" b="1" cap="all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Discussion</a:t>
            </a: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12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983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179513" y="1196752"/>
            <a:ext cx="8784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Pas de différences significatives pour nos différentes variables</a:t>
            </a:r>
          </a:p>
          <a:p>
            <a:endParaRPr lang="fr-BE" dirty="0">
              <a:latin typeface="Calibri" panose="020F0502020204030204" pitchFamily="34" charset="0"/>
            </a:endParaRPr>
          </a:p>
          <a:p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</a:t>
            </a:r>
            <a:r>
              <a:rPr lang="fr-BE" dirty="0" smtClean="0">
                <a:latin typeface="Calibri" panose="020F0502020204030204" pitchFamily="34" charset="0"/>
                <a:sym typeface="Wingdings"/>
              </a:rPr>
              <a:t> </a:t>
            </a: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La notion de vulnérabilité serait-elle davantage liée au type d’intervention ?</a:t>
            </a:r>
            <a:endParaRPr lang="fr-BE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Nos résultats : Limites et biais (1)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3568" y="2204864"/>
            <a:ext cx="67687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Intervention multimodale ?</a:t>
            </a:r>
          </a:p>
          <a:p>
            <a:pPr marL="285750" indent="-285750">
              <a:buFontTx/>
              <a:buChar char="-"/>
            </a:pPr>
            <a:endParaRPr lang="fr-BE" sz="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Soutien de groupe ?</a:t>
            </a:r>
          </a:p>
          <a:p>
            <a:pPr marL="285750" indent="-285750">
              <a:buFontTx/>
              <a:buChar char="-"/>
            </a:pPr>
            <a:endParaRPr lang="fr-BE" sz="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Intervention spécifique (dépendance psychologique) ?</a:t>
            </a:r>
          </a:p>
          <a:p>
            <a:pPr marL="285750" indent="-285750">
              <a:buFontTx/>
              <a:buChar char="-"/>
            </a:pPr>
            <a:endParaRPr lang="fr-BE" sz="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Investissement dans l’étude ? (coût/bénéfice)</a:t>
            </a:r>
          </a:p>
          <a:p>
            <a:pPr marL="285750" indent="-285750">
              <a:buFontTx/>
              <a:buChar char="-"/>
            </a:pPr>
            <a:endParaRPr lang="fr-BE" sz="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6117" y="5363924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I"/>
            </a:pPr>
            <a:r>
              <a:rPr lang="fr-BE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Vulnérabilité génétique</a:t>
            </a: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 : </a:t>
            </a:r>
            <a:r>
              <a:rPr lang="fr-BE" dirty="0" smtClean="0">
                <a:latin typeface="Calibri" panose="020F0502020204030204" pitchFamily="34" charset="0"/>
                <a:sym typeface="Wingdings"/>
              </a:rPr>
              <a:t> </a:t>
            </a:r>
            <a:endParaRPr lang="fr-B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3643" y="1104398"/>
            <a:ext cx="8778371" cy="2972674"/>
          </a:xfrm>
          <a:prstGeom prst="rect">
            <a:avLst/>
          </a:prstGeom>
          <a:solidFill>
            <a:schemeClr val="accent3">
              <a:lumMod val="50000"/>
              <a:alpha val="4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179512" y="4298814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I"/>
            </a:pPr>
            <a:r>
              <a:rPr lang="fr-BE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Sevrage à court terme </a:t>
            </a: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: </a:t>
            </a:r>
            <a:r>
              <a:rPr lang="fr-BE" dirty="0" smtClean="0">
                <a:latin typeface="Calibri" panose="020F0502020204030204" pitchFamily="34" charset="0"/>
                <a:sym typeface="Wingdings"/>
              </a:rPr>
              <a:t> 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	</a:t>
            </a:r>
            <a:endParaRPr lang="fr-B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75856" y="5366826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fr-BE" sz="16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âge </a:t>
            </a:r>
            <a:r>
              <a:rPr lang="fr-BE" sz="16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des </a:t>
            </a:r>
            <a:r>
              <a:rPr lang="fr-BE" sz="16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participants (M = 55,2; ET = 11,63)</a:t>
            </a:r>
            <a:endParaRPr lang="fr-B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  <a:p>
            <a:pPr marL="285750" indent="-285750">
              <a:buFont typeface="Wingdings" pitchFamily="2" charset="2"/>
              <a:buChar char="I"/>
            </a:pPr>
            <a:endParaRPr lang="fr-BE" sz="8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fr-BE" sz="16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statut </a:t>
            </a:r>
            <a:r>
              <a:rPr lang="fr-BE" sz="16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hétérozygote des </a:t>
            </a:r>
            <a:r>
              <a:rPr lang="fr-BE" sz="16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sujets</a:t>
            </a:r>
          </a:p>
          <a:p>
            <a:r>
              <a:rPr lang="fr-BE" sz="8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				</a:t>
            </a:r>
            <a:endParaRPr lang="fr-BE" sz="800" i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fr-BE" sz="16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faible </a:t>
            </a:r>
            <a:r>
              <a:rPr lang="fr-BE" sz="16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échantillon (N = 20</a:t>
            </a:r>
            <a:r>
              <a:rPr lang="fr-BE" sz="16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)</a:t>
            </a:r>
          </a:p>
          <a:p>
            <a:endParaRPr lang="fr-BE" sz="8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fr-BE" sz="16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Autres gènes (CHRNB4, CYP2A6, …)</a:t>
            </a:r>
            <a:endParaRPr lang="fr-BE" sz="1600" dirty="0"/>
          </a:p>
        </p:txBody>
      </p:sp>
      <p:sp>
        <p:nvSpPr>
          <p:cNvPr id="11" name="Rectangle 10"/>
          <p:cNvSpPr/>
          <p:nvPr/>
        </p:nvSpPr>
        <p:spPr>
          <a:xfrm>
            <a:off x="2771800" y="4293096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- Maintien du sevrage ?</a:t>
            </a:r>
          </a:p>
          <a:p>
            <a:pPr marL="285750" indent="-285750">
              <a:buFont typeface="Wingdings" pitchFamily="2" charset="2"/>
              <a:buChar char="I"/>
            </a:pPr>
            <a:endParaRPr lang="fr-BE" sz="9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  <a:p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-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Rechutes ?</a:t>
            </a:r>
            <a:endParaRPr lang="fr-B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35463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Nos résultats : Limites et biais (2)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9512" y="119675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I"/>
            </a:pPr>
            <a:r>
              <a:rPr lang="fr-BE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Vulnérabilité médicale</a:t>
            </a: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 : </a:t>
            </a:r>
            <a:r>
              <a:rPr lang="fr-BE" dirty="0" smtClean="0">
                <a:latin typeface="Calibri" panose="020F0502020204030204" pitchFamily="34" charset="0"/>
                <a:sym typeface="Wingdings"/>
              </a:rPr>
              <a:t> 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	Médiatise une </a:t>
            </a:r>
            <a:r>
              <a:rPr lang="fr-BE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vulnérabilité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 psychologique face au sevrage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843808" y="1916832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Motivation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 à améliorer son état de santé et conditions de vie</a:t>
            </a:r>
            <a:r>
              <a:rPr lang="fr-BE" dirty="0" smtClean="0">
                <a:latin typeface="Calibri" panose="020F0502020204030204" pitchFamily="34" charset="0"/>
                <a:sym typeface="Wingdings"/>
              </a:rPr>
              <a:t>	</a:t>
            </a:r>
            <a:endParaRPr lang="fr-B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</p:txBody>
      </p:sp>
      <p:sp>
        <p:nvSpPr>
          <p:cNvPr id="3" name="Flèche courbée vers la gauche 2"/>
          <p:cNvSpPr/>
          <p:nvPr/>
        </p:nvSpPr>
        <p:spPr>
          <a:xfrm>
            <a:off x="8532440" y="1566084"/>
            <a:ext cx="238883" cy="422756"/>
          </a:xfrm>
          <a:prstGeom prst="curved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7" name="Flèche courbée vers la droite 6"/>
          <p:cNvSpPr/>
          <p:nvPr/>
        </p:nvSpPr>
        <p:spPr>
          <a:xfrm>
            <a:off x="2735796" y="1566084"/>
            <a:ext cx="216024" cy="432048"/>
          </a:xfrm>
          <a:prstGeom prst="curvedRightArrow">
            <a:avLst/>
          </a:prstGeom>
          <a:noFill/>
          <a:scene3d>
            <a:camera prst="orthographicFront">
              <a:rot lat="0" lon="10799999" rev="10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79512" y="270892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I"/>
            </a:pPr>
            <a:r>
              <a:rPr lang="fr-BE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Vulnérabilités psychologiques</a:t>
            </a: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 : </a:t>
            </a:r>
            <a:r>
              <a:rPr lang="fr-BE" dirty="0" smtClean="0">
                <a:latin typeface="Calibri" panose="020F0502020204030204" pitchFamily="34" charset="0"/>
                <a:sym typeface="Wingdings"/>
              </a:rPr>
              <a:t> 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/>
              </a:rPr>
              <a:t>Ne permet pas de se situer dans une démarche psycho-diagnostique (évolution, contextualisation des mesures)</a:t>
            </a:r>
            <a:r>
              <a:rPr lang="fr-BE" dirty="0" smtClean="0">
                <a:latin typeface="Calibri" panose="020F0502020204030204" pitchFamily="34" charset="0"/>
                <a:sym typeface="Wingdings"/>
              </a:rPr>
              <a:t>	</a:t>
            </a:r>
            <a:endParaRPr lang="fr-B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86117" y="3723997"/>
            <a:ext cx="878497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I"/>
            </a:pPr>
            <a:r>
              <a:rPr lang="fr-BE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POPULATION</a:t>
            </a: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 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Cancer du sein (60%)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Femmes (84%)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Age ( M = 55,2)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Statut socio-professionnel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Activité professionnelle (80%)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Phase de traitement ( </a:t>
            </a:r>
            <a:r>
              <a:rPr lang="fr-BE" sz="1600" i="1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un seul </a:t>
            </a: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patient)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16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/>
              </a:rPr>
              <a:t>Profils de dépendance : hétérogénéité </a:t>
            </a:r>
            <a:endParaRPr lang="fr-B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/>
            </a:endParaRPr>
          </a:p>
        </p:txBody>
      </p:sp>
      <p:sp>
        <p:nvSpPr>
          <p:cNvPr id="11" name="Flèche droite 10"/>
          <p:cNvSpPr/>
          <p:nvPr/>
        </p:nvSpPr>
        <p:spPr>
          <a:xfrm>
            <a:off x="2375756" y="4524469"/>
            <a:ext cx="468052" cy="216024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Flèche droite 11"/>
          <p:cNvSpPr/>
          <p:nvPr/>
        </p:nvSpPr>
        <p:spPr>
          <a:xfrm>
            <a:off x="2392155" y="4908646"/>
            <a:ext cx="468052" cy="216024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12"/>
          <p:cNvSpPr/>
          <p:nvPr/>
        </p:nvSpPr>
        <p:spPr>
          <a:xfrm>
            <a:off x="3635895" y="5604387"/>
            <a:ext cx="468052" cy="216024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Flèche droite 13"/>
          <p:cNvSpPr/>
          <p:nvPr/>
        </p:nvSpPr>
        <p:spPr>
          <a:xfrm>
            <a:off x="4283967" y="5964427"/>
            <a:ext cx="468052" cy="216024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ZoneTexte 16"/>
          <p:cNvSpPr txBox="1"/>
          <p:nvPr/>
        </p:nvSpPr>
        <p:spPr>
          <a:xfrm>
            <a:off x="2843808" y="4444077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Traits psychologiques d’allure dépressifs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843808" y="4825603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Impact sur la génétique (expression phénotypique)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139951" y="5560204"/>
            <a:ext cx="4590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Facteur protecteur (psychologique, dont adaptation)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860032" y="5898758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Limite de notre variable médicale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3275856" y="5222861"/>
            <a:ext cx="468052" cy="216024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ZoneTexte 20"/>
          <p:cNvSpPr txBox="1"/>
          <p:nvPr/>
        </p:nvSpPr>
        <p:spPr>
          <a:xfrm>
            <a:off x="3779912" y="5178678"/>
            <a:ext cx="4590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Facteur protecteur (compliance et sevrage)</a:t>
            </a:r>
            <a:endParaRPr lang="fr-BE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81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7" grpId="0"/>
      <p:bldP spid="18" grpId="0"/>
      <p:bldP spid="20" grpId="0"/>
      <p:bldP spid="22" grpId="0"/>
      <p:bldP spid="19" grpId="0" animBg="1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" name="Rectangle 2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Perspectives de recherche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9513" y="1052736"/>
            <a:ext cx="8784976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Une </a:t>
            </a:r>
            <a:r>
              <a:rPr lang="fr-BE" sz="200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étude </a:t>
            </a:r>
            <a:r>
              <a:rPr lang="fr-BE" sz="2000" b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longitudinale</a:t>
            </a:r>
            <a:r>
              <a:rPr lang="fr-BE" sz="200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avec </a:t>
            </a:r>
            <a:r>
              <a:rPr lang="fr-BE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plus de participants </a:t>
            </a: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 N = 220)</a:t>
            </a:r>
          </a:p>
          <a:p>
            <a:endParaRPr lang="fr-BE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Une analyse </a:t>
            </a:r>
            <a:r>
              <a:rPr lang="fr-BE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génétique</a:t>
            </a: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:	</a:t>
            </a: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 </a:t>
            </a:r>
            <a:r>
              <a:rPr lang="fr-BE" sz="17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population ciblée (homozygotes, 18-30 ans)</a:t>
            </a:r>
          </a:p>
          <a:p>
            <a:endParaRPr lang="fr-BE" sz="1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fr-BE" sz="17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BE" sz="17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		- contrôle des gènes CHRNB4 et CYP2A6 </a:t>
            </a:r>
          </a:p>
          <a:p>
            <a:endParaRPr lang="fr-B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Une </a:t>
            </a:r>
            <a:r>
              <a:rPr lang="fr-BE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analyse qualitative</a:t>
            </a: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des déterminants </a:t>
            </a:r>
            <a:r>
              <a:rPr lang="fr-BE" sz="20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psychologiques</a:t>
            </a: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dans le temps :</a:t>
            </a:r>
          </a:p>
          <a:p>
            <a:endParaRPr lang="fr-BE" sz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 liste exhaustives des difficultés, et contextualisation (déclencheurs)</a:t>
            </a:r>
          </a:p>
          <a:p>
            <a:r>
              <a:rPr lang="fr-BE" sz="1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fr-BE" sz="1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 évolution de l’état psychologique</a:t>
            </a:r>
          </a:p>
          <a:p>
            <a:endParaRPr lang="fr-BE" sz="1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- analyse de profils complexes (traits combinés)</a:t>
            </a:r>
          </a:p>
          <a:p>
            <a:endParaRPr lang="fr-BE" sz="1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- psychothérapies et psychotropes</a:t>
            </a:r>
          </a:p>
          <a:p>
            <a:endParaRPr lang="fr-BE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Une analyse plus fine des </a:t>
            </a:r>
            <a:r>
              <a:rPr lang="fr-BE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déterminants médicaux :</a:t>
            </a:r>
          </a:p>
          <a:p>
            <a:endParaRPr lang="fr-BE" sz="1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 En traitement</a:t>
            </a:r>
          </a:p>
          <a:p>
            <a:endParaRPr lang="fr-BE" sz="1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 Maladies chroniques associées au comportement tabagique</a:t>
            </a:r>
          </a:p>
          <a:p>
            <a:endParaRPr lang="fr-BE" sz="1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	- Autres maladies chroniques</a:t>
            </a:r>
            <a:endParaRPr lang="fr-B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3" y="1556792"/>
            <a:ext cx="8928993" cy="1033943"/>
          </a:xfrm>
          <a:prstGeom prst="rect">
            <a:avLst/>
          </a:prstGeom>
          <a:solidFill>
            <a:schemeClr val="accent3">
              <a:lumMod val="5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107502" y="4869160"/>
            <a:ext cx="8928993" cy="1800498"/>
          </a:xfrm>
          <a:prstGeom prst="rect">
            <a:avLst/>
          </a:prstGeom>
          <a:solidFill>
            <a:schemeClr val="accent3">
              <a:lumMod val="5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5517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1306" y="2348880"/>
            <a:ext cx="8424936" cy="218521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3025">
            <a:solidFill>
              <a:schemeClr val="bg2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fr-BE" sz="1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r>
              <a:rPr lang="fr-BE" sz="4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INTRODUCTION  </a:t>
            </a:r>
            <a:r>
              <a:rPr lang="fr-BE" sz="4800" b="1" cap="all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théorique</a:t>
            </a: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12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699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6512" y="0"/>
            <a:ext cx="9433048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1731845" y="2564904"/>
            <a:ext cx="56284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Merci de </a:t>
            </a:r>
          </a:p>
          <a:p>
            <a:pPr algn="ctr"/>
            <a:r>
              <a:rPr lang="fr-F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votre attention</a:t>
            </a:r>
            <a:endParaRPr lang="fr-F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456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179512" y="188640"/>
            <a:ext cx="8784976" cy="72879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Rectangle 2"/>
          <p:cNvSpPr/>
          <p:nvPr/>
        </p:nvSpPr>
        <p:spPr>
          <a:xfrm>
            <a:off x="2622590" y="260648"/>
            <a:ext cx="38988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Cancer </a:t>
            </a:r>
            <a:r>
              <a:rPr lang="fr-BE" sz="2800" b="1" dirty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et tabagisme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835696" y="1690930"/>
            <a:ext cx="65527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latin typeface="Calibri" panose="020F0502020204030204" pitchFamily="34" charset="0"/>
              </a:rPr>
              <a:t>Traitement : efficacité &amp; effets secondaires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latin typeface="Calibri"/>
              </a:rPr>
              <a:t>↘ des </a:t>
            </a:r>
            <a:r>
              <a:rPr lang="fr-BE" dirty="0" smtClean="0">
                <a:latin typeface="Calibri" panose="020F0502020204030204" pitchFamily="34" charset="0"/>
              </a:rPr>
              <a:t>cellules NK</a:t>
            </a:r>
          </a:p>
          <a:p>
            <a:r>
              <a:rPr lang="fr-BE" dirty="0" smtClean="0">
                <a:latin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latin typeface="Calibri"/>
              </a:rPr>
              <a:t>↘ de la q</a:t>
            </a:r>
            <a:r>
              <a:rPr lang="fr-BE" dirty="0" smtClean="0">
                <a:latin typeface="Calibri" panose="020F0502020204030204" pitchFamily="34" charset="0"/>
              </a:rPr>
              <a:t>ualité de vie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latin typeface="Calibri" panose="020F0502020204030204" pitchFamily="34" charset="0"/>
              </a:rPr>
              <a:t>Risque de développer un cancer secondaire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latin typeface="Calibri" panose="020F0502020204030204" pitchFamily="34" charset="0"/>
              </a:rPr>
              <a:t>Mortalité (+ 76%)</a:t>
            </a:r>
            <a:endParaRPr lang="fr-BE" dirty="0">
              <a:latin typeface="Calibri" panose="020F0502020204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15616" y="126876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Des effets : </a:t>
            </a:r>
            <a:endParaRPr lang="fr-BE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15616" y="4047455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Des risques : </a:t>
            </a:r>
            <a:endParaRPr lang="fr-BE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956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à coins arrondis 15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Rectangle 14"/>
          <p:cNvSpPr/>
          <p:nvPr/>
        </p:nvSpPr>
        <p:spPr>
          <a:xfrm>
            <a:off x="785559" y="2708920"/>
            <a:ext cx="7602865" cy="1446550"/>
          </a:xfrm>
          <a:prstGeom prst="rect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Rectangle 2"/>
          <p:cNvSpPr/>
          <p:nvPr/>
        </p:nvSpPr>
        <p:spPr>
          <a:xfrm>
            <a:off x="2318085" y="308001"/>
            <a:ext cx="44358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Notions </a:t>
            </a:r>
            <a:r>
              <a:rPr lang="fr-BE" sz="2800" b="1" dirty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de vulnérabilités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55576" y="1124744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Vulnérabilité génétique </a:t>
            </a:r>
            <a:r>
              <a:rPr lang="fr-BE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fr-B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115616" y="1700808"/>
            <a:ext cx="640871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latin typeface="Calibri" panose="020F0502020204030204" pitchFamily="34" charset="0"/>
              </a:rPr>
              <a:t>         </a:t>
            </a:r>
            <a:r>
              <a:rPr lang="fr-BE" sz="200" dirty="0" smtClean="0">
                <a:latin typeface="Calibri" panose="020F0502020204030204" pitchFamily="34" charset="0"/>
              </a:rPr>
              <a:t> </a:t>
            </a:r>
            <a:r>
              <a:rPr lang="fr-BE" dirty="0" smtClean="0">
                <a:latin typeface="Calibri" panose="020F0502020204030204" pitchFamily="34" charset="0"/>
              </a:rPr>
              <a:t>de la substance psychoactive (pharmacodynamique)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15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latin typeface="Calibri" panose="020F0502020204030204" pitchFamily="34" charset="0"/>
              </a:rPr>
              <a:t>               de la substance  psychoactive (pharmacocinétique)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dirty="0"/>
          </a:p>
        </p:txBody>
      </p:sp>
      <p:sp>
        <p:nvSpPr>
          <p:cNvPr id="5" name="ZoneTexte 4"/>
          <p:cNvSpPr txBox="1"/>
          <p:nvPr/>
        </p:nvSpPr>
        <p:spPr>
          <a:xfrm>
            <a:off x="1403648" y="1700808"/>
            <a:ext cx="613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>
                <a:latin typeface="Calibri" panose="020F0502020204030204" pitchFamily="34" charset="0"/>
              </a:rPr>
              <a:t>Effet</a:t>
            </a:r>
            <a:endParaRPr lang="fr-BE" dirty="0">
              <a:latin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03648" y="220486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Calibri" panose="020F0502020204030204" pitchFamily="34" charset="0"/>
              </a:rPr>
              <a:t>Devenir</a:t>
            </a:r>
            <a:endParaRPr lang="fr-BE" dirty="0">
              <a:latin typeface="Calibri" panose="020F050202020403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85559" y="2708920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Vulnérabilité psychologique </a:t>
            </a:r>
            <a:r>
              <a:rPr lang="fr-BE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fr-B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Flèche vers le bas 9"/>
          <p:cNvSpPr/>
          <p:nvPr/>
        </p:nvSpPr>
        <p:spPr>
          <a:xfrm rot="10800000">
            <a:off x="3995936" y="4293096"/>
            <a:ext cx="864096" cy="432048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785559" y="4720027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Vulnérabilité médicale : cancer et maladies chroniques</a:t>
            </a:r>
            <a:endParaRPr lang="fr-BE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115616" y="3170585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latin typeface="Calibri" panose="020F0502020204030204" pitchFamily="34" charset="0"/>
              </a:rPr>
              <a:t>Prévalence chez les patients souffrant de troubles psychologiques</a:t>
            </a:r>
            <a:endParaRPr lang="fr-BE" dirty="0">
              <a:latin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547664" y="3539917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I"/>
            </a:pPr>
            <a:r>
              <a:rPr lang="fr-BE" sz="1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Wingdings"/>
              </a:rPr>
              <a:t>Liée aux difficultés induites </a:t>
            </a:r>
            <a:r>
              <a:rPr lang="fr-BE" sz="1600" dirty="0" smtClean="0">
                <a:latin typeface="Calibri" panose="020F0502020204030204" pitchFamily="34" charset="0"/>
                <a:sym typeface="Wingdings"/>
              </a:rPr>
              <a:t>par les troubles, et non par la catégories </a:t>
            </a:r>
          </a:p>
          <a:p>
            <a:r>
              <a:rPr lang="fr-BE" sz="1600" dirty="0" smtClean="0">
                <a:latin typeface="Calibri" panose="020F0502020204030204" pitchFamily="34" charset="0"/>
                <a:sym typeface="Wingdings"/>
              </a:rPr>
              <a:t>      diagnostiques</a:t>
            </a:r>
            <a:endParaRPr lang="fr-BE" sz="1600" dirty="0">
              <a:latin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619672" y="5229200"/>
            <a:ext cx="6192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latin typeface="Calibri" panose="020F0502020204030204" pitchFamily="34" charset="0"/>
              </a:rPr>
              <a:t>Détresse liée aux symptômes physiques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latin typeface="Calibri" panose="020F0502020204030204" pitchFamily="34" charset="0"/>
              </a:rPr>
              <a:t>Crises (familiale, existentielle…)</a:t>
            </a:r>
          </a:p>
          <a:p>
            <a:endParaRPr lang="fr-BE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latin typeface="Calibri" panose="020F0502020204030204" pitchFamily="34" charset="0"/>
              </a:rPr>
              <a:t>Troubles de l’adaptation</a:t>
            </a:r>
            <a:endParaRPr lang="fr-BE" dirty="0"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442418" y="19888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Calibri" panose="020F0502020204030204" pitchFamily="34" charset="0"/>
                <a:sym typeface="Wingdings"/>
              </a:rPr>
              <a:t> Gène CHRNA3</a:t>
            </a:r>
            <a:endParaRPr lang="fr-BE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198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42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45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  <p:bldP spid="7" grpId="0"/>
      <p:bldP spid="7" grpId="1" build="allAtOnce"/>
      <p:bldP spid="7" grpId="2" build="allAtOnce"/>
      <p:bldP spid="10" grpId="0" animBg="1"/>
      <p:bldP spid="11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à coins arrondis 27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Rectangle 3"/>
          <p:cNvSpPr/>
          <p:nvPr/>
        </p:nvSpPr>
        <p:spPr>
          <a:xfrm>
            <a:off x="2038387" y="2852936"/>
            <a:ext cx="2520000" cy="864000"/>
          </a:xfrm>
          <a:prstGeom prst="rect">
            <a:avLst/>
          </a:prstGeom>
          <a:gradFill>
            <a:gsLst>
              <a:gs pos="0">
                <a:schemeClr val="bg2">
                  <a:lumMod val="34000"/>
                  <a:lumOff val="66000"/>
                </a:schemeClr>
              </a:gs>
              <a:gs pos="100000">
                <a:srgbClr val="F4FCE4">
                  <a:lumMod val="52000"/>
                  <a:lumOff val="48000"/>
                </a:srgb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81287" y="2852936"/>
            <a:ext cx="2520000" cy="864000"/>
          </a:xfrm>
          <a:prstGeom prst="rect">
            <a:avLst/>
          </a:prstGeom>
          <a:gradFill>
            <a:gsLst>
              <a:gs pos="0">
                <a:schemeClr val="bg2">
                  <a:alpha val="32000"/>
                  <a:lumMod val="100000"/>
                </a:schemeClr>
              </a:gs>
              <a:gs pos="100000">
                <a:schemeClr val="bg2">
                  <a:alpha val="21000"/>
                  <a:lumMod val="10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38387" y="3738616"/>
            <a:ext cx="2520000" cy="8640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32000"/>
                </a:schemeClr>
              </a:gs>
              <a:gs pos="100000">
                <a:schemeClr val="bg2">
                  <a:lumMod val="75000"/>
                  <a:alpha val="21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81287" y="3738616"/>
            <a:ext cx="2520000" cy="864000"/>
          </a:xfrm>
          <a:prstGeom prst="rect">
            <a:avLst/>
          </a:prstGeom>
          <a:gradFill>
            <a:gsLst>
              <a:gs pos="0">
                <a:schemeClr val="bg2">
                  <a:lumMod val="100000"/>
                </a:schemeClr>
              </a:gs>
              <a:gs pos="100000">
                <a:srgbClr val="F4FCE4">
                  <a:lumMod val="85000"/>
                  <a:lumOff val="15000"/>
                </a:srgb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91880" y="3128344"/>
            <a:ext cx="2592288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002243" y="2961770"/>
            <a:ext cx="2592288" cy="646331"/>
          </a:xfrm>
          <a:prstGeom prst="rect">
            <a:avLst/>
          </a:prstGeom>
          <a:solidFill>
            <a:schemeClr val="bg2">
              <a:lumMod val="60000"/>
              <a:lumOff val="40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solidFill>
                  <a:srgbClr val="94C600">
                    <a:lumMod val="75000"/>
                  </a:srgbClr>
                </a:solidFill>
                <a:latin typeface="Calibri" panose="020F0502020204030204" pitchFamily="34" charset="0"/>
              </a:rPr>
              <a:t>Dépendance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68559" y="308001"/>
            <a:ext cx="52389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La dépendance à la nicotine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572000" y="3885346"/>
            <a:ext cx="2529287" cy="646331"/>
          </a:xfrm>
          <a:prstGeom prst="rect">
            <a:avLst/>
          </a:prstGeom>
          <a:solidFill>
            <a:schemeClr val="bg2">
              <a:lumMod val="60000"/>
              <a:lumOff val="40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solidFill>
                  <a:srgbClr val="94C600">
                    <a:lumMod val="75000"/>
                  </a:srgbClr>
                </a:solidFill>
                <a:latin typeface="Calibri" panose="020F0502020204030204" pitchFamily="34" charset="0"/>
              </a:rPr>
              <a:t>tabagique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491880" y="2780928"/>
            <a:ext cx="2592288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539552" y="1398240"/>
            <a:ext cx="25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Dépendance </a:t>
            </a:r>
          </a:p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physique</a:t>
            </a:r>
            <a:endParaRPr lang="fr-BE" sz="1600" b="1" cap="all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88769" y="5661248"/>
            <a:ext cx="25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Dépendance </a:t>
            </a:r>
          </a:p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COMPORTEMENTALE</a:t>
            </a:r>
            <a:endParaRPr lang="fr-BE" sz="1600" b="1" cap="all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084168" y="1398239"/>
            <a:ext cx="25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Dépendance </a:t>
            </a:r>
          </a:p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psychologique</a:t>
            </a:r>
            <a:endParaRPr lang="fr-BE" sz="1600" b="1" cap="all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6052120" y="5661248"/>
            <a:ext cx="25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Dépendance </a:t>
            </a:r>
          </a:p>
          <a:p>
            <a:pPr algn="ctr"/>
            <a:r>
              <a:rPr lang="fr-BE" sz="1600" b="1" cap="all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psychosociale</a:t>
            </a:r>
            <a:endParaRPr lang="fr-BE" sz="1600" b="1" cap="all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210048" y="3282919"/>
            <a:ext cx="2842072" cy="1082185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bg2">
                  <a:lumMod val="9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CRAVING</a:t>
            </a:r>
          </a:p>
          <a:p>
            <a:pPr algn="ctr"/>
            <a:endParaRPr lang="fr-BE" sz="1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Besoin impérieux de fumer</a:t>
            </a:r>
            <a:endParaRPr lang="fr-BE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0" name="Flèche droite 39"/>
          <p:cNvSpPr/>
          <p:nvPr/>
        </p:nvSpPr>
        <p:spPr>
          <a:xfrm rot="2640000">
            <a:off x="1584788" y="2728418"/>
            <a:ext cx="1652836" cy="36004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1" name="Flèche droite 40"/>
          <p:cNvSpPr/>
          <p:nvPr/>
        </p:nvSpPr>
        <p:spPr>
          <a:xfrm rot="-2640000">
            <a:off x="1460661" y="4623860"/>
            <a:ext cx="1771674" cy="36004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2" name="Flèche droite 41"/>
          <p:cNvSpPr/>
          <p:nvPr/>
        </p:nvSpPr>
        <p:spPr>
          <a:xfrm rot="8040000">
            <a:off x="5976853" y="2748297"/>
            <a:ext cx="1656814" cy="36004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3" name="Flèche droite 42"/>
          <p:cNvSpPr/>
          <p:nvPr/>
        </p:nvSpPr>
        <p:spPr>
          <a:xfrm rot="13440000">
            <a:off x="6022803" y="4568991"/>
            <a:ext cx="1585842" cy="36004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8" name="ZoneTexte 47"/>
          <p:cNvSpPr txBox="1"/>
          <p:nvPr/>
        </p:nvSpPr>
        <p:spPr>
          <a:xfrm>
            <a:off x="2915816" y="3363554"/>
            <a:ext cx="3450184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Interventions </a:t>
            </a:r>
          </a:p>
          <a:p>
            <a:pPr algn="ctr"/>
            <a:r>
              <a:rPr lang="fr-BE" sz="16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</a:t>
            </a:r>
            <a:r>
              <a:rPr lang="fr-BE" sz="1600" b="1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Cognitivo</a:t>
            </a:r>
            <a:r>
              <a:rPr lang="fr-BE" sz="16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-comportementales)</a:t>
            </a:r>
            <a:endParaRPr lang="fr-BE" sz="1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9" name="Flèche droite 48"/>
          <p:cNvSpPr/>
          <p:nvPr/>
        </p:nvSpPr>
        <p:spPr>
          <a:xfrm rot="6900000">
            <a:off x="1989147" y="4545661"/>
            <a:ext cx="127585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0" name="Flèche droite 49"/>
          <p:cNvSpPr/>
          <p:nvPr/>
        </p:nvSpPr>
        <p:spPr>
          <a:xfrm rot="14400000">
            <a:off x="1918126" y="2595309"/>
            <a:ext cx="1275858" cy="360040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8" name="Flèche vers le haut 57"/>
          <p:cNvSpPr/>
          <p:nvPr/>
        </p:nvSpPr>
        <p:spPr>
          <a:xfrm>
            <a:off x="1976735" y="2636912"/>
            <a:ext cx="360040" cy="26642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9" name="Flèche vers le haut 58"/>
          <p:cNvSpPr/>
          <p:nvPr/>
        </p:nvSpPr>
        <p:spPr>
          <a:xfrm rot="3360000">
            <a:off x="3683940" y="1667937"/>
            <a:ext cx="360040" cy="430996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1" name="Flèche vers le haut 60"/>
          <p:cNvSpPr/>
          <p:nvPr/>
        </p:nvSpPr>
        <p:spPr>
          <a:xfrm>
            <a:off x="6804248" y="2636912"/>
            <a:ext cx="360040" cy="26642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52799"/>
            <a:ext cx="2952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75" y="2736422"/>
            <a:ext cx="29432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2"/>
          <p:cNvSpPr/>
          <p:nvPr/>
        </p:nvSpPr>
        <p:spPr>
          <a:xfrm>
            <a:off x="2150200" y="313333"/>
            <a:ext cx="52213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L’aide au sevrage tabagique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002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81481E-6 L -0.1599 -0.2310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3" y="-1155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0.16059 -0.2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-1155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85185E-6 L -0.1599 0.2594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3" y="1296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0.16059 0.2594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1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5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6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7" grpId="0" animBg="1"/>
      <p:bldP spid="9" grpId="0" animBg="1"/>
      <p:bldP spid="23" grpId="0" animBg="1"/>
      <p:bldP spid="32" grpId="0"/>
      <p:bldP spid="32" grpId="1"/>
      <p:bldP spid="36" grpId="0"/>
      <p:bldP spid="37" grpId="0"/>
      <p:bldP spid="37" grpId="1"/>
      <p:bldP spid="38" grpId="0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8" grpId="0" animBg="1"/>
      <p:bldP spid="59" grpId="0" animBg="1"/>
      <p:bldP spid="61" grpId="0" animBg="1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337" y="1268760"/>
            <a:ext cx="6047276" cy="4034448"/>
          </a:xfrm>
          <a:prstGeom prst="rect">
            <a:avLst/>
          </a:prstGeom>
          <a:solidFill>
            <a:srgbClr val="008080">
              <a:alpha val="23000"/>
            </a:srgbClr>
          </a:solidFill>
          <a:ln w="69850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Rectangle à coins arrondis 5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7" name="Rectangle 6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Récepteurs nicotiniques (voie acétylcholine)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3" name="Ellipse 2"/>
          <p:cNvSpPr/>
          <p:nvPr/>
        </p:nvSpPr>
        <p:spPr>
          <a:xfrm>
            <a:off x="4275074" y="3267265"/>
            <a:ext cx="648072" cy="504056"/>
          </a:xfrm>
          <a:prstGeom prst="ellipse">
            <a:avLst/>
          </a:prstGeom>
          <a:solidFill>
            <a:schemeClr val="bg2">
              <a:lumMod val="50000"/>
              <a:alpha val="41000"/>
            </a:schemeClr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133126" y="5517232"/>
            <a:ext cx="8931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BE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Forme de conditionnement répondant à des stimuli </a:t>
            </a:r>
            <a:r>
              <a:rPr lang="fr-BE" b="1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internes</a:t>
            </a:r>
            <a:r>
              <a:rPr lang="fr-BE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marL="742950" lvl="1" indent="-285750">
              <a:spcAft>
                <a:spcPts val="600"/>
              </a:spcAft>
              <a:buFont typeface="Symbol"/>
              <a:buChar char="Þ"/>
            </a:pP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Régulation des facteurs trophiques</a:t>
            </a:r>
          </a:p>
          <a:p>
            <a:pPr marL="742950" lvl="1" indent="-285750">
              <a:spcAft>
                <a:spcPts val="600"/>
              </a:spcAft>
              <a:buFont typeface="Symbol"/>
              <a:buChar char="Þ"/>
            </a:pP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Régulation des affects, automédication des symptômes</a:t>
            </a:r>
            <a:endParaRPr lang="fr-BE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16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1306" y="2348880"/>
            <a:ext cx="8424936" cy="218521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3025">
            <a:solidFill>
              <a:schemeClr val="bg2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fr-BE" sz="1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r>
              <a:rPr lang="fr-BE" sz="4800" b="1" cap="all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Méthodologie</a:t>
            </a:r>
          </a:p>
          <a:p>
            <a:pPr algn="ctr"/>
            <a:endParaRPr lang="fr-BE" sz="3200" b="1" dirty="0" smtClean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  <a:p>
            <a:pPr algn="ctr"/>
            <a:endParaRPr lang="fr-BE" sz="12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909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528" y="1118483"/>
            <a:ext cx="6552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Gibon</a:t>
            </a:r>
            <a:r>
              <a:rPr lang="fr-BE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et al., 2013</a:t>
            </a:r>
            <a:endParaRPr lang="fr-BE" sz="2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02323" y="219799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4" name="Rectangle 3"/>
          <p:cNvSpPr/>
          <p:nvPr/>
        </p:nvSpPr>
        <p:spPr>
          <a:xfrm>
            <a:off x="539550" y="1636058"/>
            <a:ext cx="844774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Favoriser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sevrage tabagique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et son maintien chez les patients en 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oncologie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9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Améliorer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leur qualité 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 vie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tant physique que </a:t>
            </a: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psychologique</a:t>
            </a:r>
            <a:endParaRPr lang="fr-B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3528" y="3223233"/>
            <a:ext cx="83529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À travers un </a:t>
            </a:r>
            <a:r>
              <a:rPr lang="fr-BE" sz="2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intervention multimodale</a:t>
            </a:r>
            <a:r>
              <a:rPr lang="fr-BE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en groupe : </a:t>
            </a:r>
            <a:endParaRPr lang="fr-BE" sz="2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3528" y="3815992"/>
            <a:ext cx="60486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Substituts nicotiniques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Biais attentionnel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Stratégies alternatives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Hypnose et autohypnose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Exercices de réfutations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fr-B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4929338" y="3815992"/>
            <a:ext cx="3531094" cy="504152"/>
          </a:xfrm>
          <a:prstGeom prst="rect">
            <a:avLst/>
          </a:prstGeom>
          <a:gradFill>
            <a:gsLst>
              <a:gs pos="0">
                <a:schemeClr val="bg2">
                  <a:lumMod val="34000"/>
                  <a:lumOff val="66000"/>
                </a:schemeClr>
              </a:gs>
              <a:gs pos="100000">
                <a:srgbClr val="F4FCE4">
                  <a:lumMod val="52000"/>
                  <a:lumOff val="48000"/>
                </a:srgb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4929338" y="4545507"/>
            <a:ext cx="3531094" cy="504152"/>
          </a:xfrm>
          <a:prstGeom prst="rect">
            <a:avLst/>
          </a:prstGeom>
          <a:gradFill>
            <a:gsLst>
              <a:gs pos="0">
                <a:schemeClr val="bg2">
                  <a:alpha val="32000"/>
                  <a:lumMod val="100000"/>
                </a:schemeClr>
              </a:gs>
              <a:gs pos="100000">
                <a:schemeClr val="bg2">
                  <a:alpha val="21000"/>
                  <a:lumMod val="10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4911762" y="5256152"/>
            <a:ext cx="3531094" cy="504152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32000"/>
                </a:schemeClr>
              </a:gs>
              <a:gs pos="100000">
                <a:schemeClr val="bg2">
                  <a:lumMod val="75000"/>
                  <a:alpha val="21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4911762" y="5949184"/>
            <a:ext cx="3531094" cy="504152"/>
          </a:xfrm>
          <a:prstGeom prst="rect">
            <a:avLst/>
          </a:prstGeom>
          <a:gradFill>
            <a:gsLst>
              <a:gs pos="0">
                <a:schemeClr val="bg2">
                  <a:lumMod val="100000"/>
                </a:schemeClr>
              </a:gs>
              <a:gs pos="100000">
                <a:srgbClr val="F4FCE4">
                  <a:lumMod val="85000"/>
                  <a:lumOff val="15000"/>
                </a:srgb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929338" y="3883402"/>
            <a:ext cx="353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Dépendance physique</a:t>
            </a:r>
            <a:endParaRPr lang="fr-BE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32040" y="4608080"/>
            <a:ext cx="353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Dépendance comportementale</a:t>
            </a:r>
            <a:endParaRPr lang="fr-BE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929338" y="5328160"/>
            <a:ext cx="353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Dépendance psychologique</a:t>
            </a:r>
            <a:endParaRPr lang="fr-BE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926561" y="6008170"/>
            <a:ext cx="353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Dépendance psychosociale</a:t>
            </a:r>
            <a:endParaRPr lang="fr-BE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2927948" y="4083457"/>
            <a:ext cx="1835475" cy="28574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2411760" y="4545507"/>
            <a:ext cx="2351663" cy="126038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2843808" y="4914114"/>
            <a:ext cx="1919615" cy="18002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2843808" y="4932116"/>
            <a:ext cx="1919615" cy="396044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3059832" y="5760304"/>
            <a:ext cx="1703591" cy="440956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3059832" y="5328160"/>
            <a:ext cx="1703591" cy="180068"/>
          </a:xfrm>
          <a:prstGeom prst="straightConnector1">
            <a:avLst/>
          </a:prstGeom>
          <a:ln w="158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Etude initiale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231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717901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à coins arrondis 36"/>
          <p:cNvSpPr/>
          <p:nvPr/>
        </p:nvSpPr>
        <p:spPr>
          <a:xfrm>
            <a:off x="179512" y="188640"/>
            <a:ext cx="8784976" cy="761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17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8" name="Rectangle 37"/>
          <p:cNvSpPr/>
          <p:nvPr/>
        </p:nvSpPr>
        <p:spPr>
          <a:xfrm>
            <a:off x="179513" y="308001"/>
            <a:ext cx="87849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BE" sz="2800" b="1" dirty="0" smtClean="0">
                <a:ln>
                  <a:prstDash val="solid"/>
                </a:ln>
                <a:gradFill rotWithShape="1">
                  <a:gsLst>
                    <a:gs pos="0">
                      <a:srgbClr val="909465">
                        <a:tint val="70000"/>
                        <a:satMod val="200000"/>
                      </a:srgbClr>
                    </a:gs>
                    <a:gs pos="40000">
                      <a:srgbClr val="909465">
                        <a:tint val="90000"/>
                        <a:satMod val="130000"/>
                      </a:srgbClr>
                    </a:gs>
                    <a:gs pos="50000">
                      <a:srgbClr val="909465">
                        <a:tint val="90000"/>
                        <a:satMod val="130000"/>
                      </a:srgbClr>
                    </a:gs>
                    <a:gs pos="68000">
                      <a:srgbClr val="909465">
                        <a:tint val="90000"/>
                        <a:satMod val="130000"/>
                      </a:srgbClr>
                    </a:gs>
                    <a:gs pos="100000">
                      <a:srgbClr val="909465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909465">
                      <a:tint val="80000"/>
                      <a:satMod val="250000"/>
                      <a:alpha val="45000"/>
                    </a:srgbClr>
                  </a:outerShdw>
                </a:effectLst>
              </a:rPr>
              <a:t>Design de l’étude initiale</a:t>
            </a:r>
            <a:endParaRPr lang="fr-BE" sz="2800" b="1" dirty="0">
              <a:ln>
                <a:prstDash val="solid"/>
              </a:ln>
              <a:gradFill rotWithShape="1">
                <a:gsLst>
                  <a:gs pos="0">
                    <a:srgbClr val="909465">
                      <a:tint val="70000"/>
                      <a:satMod val="200000"/>
                    </a:srgbClr>
                  </a:gs>
                  <a:gs pos="40000">
                    <a:srgbClr val="909465">
                      <a:tint val="90000"/>
                      <a:satMod val="130000"/>
                    </a:srgbClr>
                  </a:gs>
                  <a:gs pos="50000">
                    <a:srgbClr val="909465">
                      <a:tint val="90000"/>
                      <a:satMod val="130000"/>
                    </a:srgbClr>
                  </a:gs>
                  <a:gs pos="68000">
                    <a:srgbClr val="909465">
                      <a:tint val="90000"/>
                      <a:satMod val="130000"/>
                    </a:srgbClr>
                  </a:gs>
                  <a:gs pos="100000">
                    <a:srgbClr val="909465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909465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4139952" y="1844824"/>
            <a:ext cx="288032" cy="504056"/>
          </a:xfrm>
          <a:prstGeom prst="downArrow">
            <a:avLst/>
          </a:prstGeom>
          <a:solidFill>
            <a:schemeClr val="accent3">
              <a:lumMod val="75000"/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lèche vers le bas 8"/>
          <p:cNvSpPr/>
          <p:nvPr/>
        </p:nvSpPr>
        <p:spPr>
          <a:xfrm>
            <a:off x="6732240" y="3969060"/>
            <a:ext cx="288032" cy="504056"/>
          </a:xfrm>
          <a:prstGeom prst="downArrow">
            <a:avLst/>
          </a:prstGeom>
          <a:solidFill>
            <a:schemeClr val="accent3">
              <a:lumMod val="75000"/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Rectangle 4"/>
          <p:cNvSpPr/>
          <p:nvPr/>
        </p:nvSpPr>
        <p:spPr>
          <a:xfrm>
            <a:off x="179512" y="1844824"/>
            <a:ext cx="1368152" cy="4104456"/>
          </a:xfrm>
          <a:prstGeom prst="rect">
            <a:avLst/>
          </a:prstGeom>
          <a:solidFill>
            <a:schemeClr val="accent3">
              <a:lumMod val="75000"/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574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4.9|15.4|12|17.1|7.9|15|8.8|8.9|3.7|10.4|8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4.2|119.6|15.1|1.3|7.4|8.3|14.8|3.7|7.1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1.8|5.9|9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0|0|0|0|0|0|0|0|0|0|0|0|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0|0|0|0|0|0|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0|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icaire">
  <a:themeElements>
    <a:clrScheme name="Apothicair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icaire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icair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1838</TotalTime>
  <Words>837</Words>
  <Application>Microsoft Office PowerPoint</Application>
  <PresentationFormat>Affichage à l'écran (4:3)</PresentationFormat>
  <Paragraphs>387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Apothicaire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Jérôme</dc:creator>
  <cp:lastModifiedBy>Jérôme</cp:lastModifiedBy>
  <cp:revision>116</cp:revision>
  <dcterms:created xsi:type="dcterms:W3CDTF">2015-08-13T18:14:04Z</dcterms:created>
  <dcterms:modified xsi:type="dcterms:W3CDTF">2015-09-01T23:12:51Z</dcterms:modified>
</cp:coreProperties>
</file>