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78.xml" ContentType="application/vnd.openxmlformats-officedocument.presentationml.tags+xml"/>
  <Override PartName="/ppt/tags/tag96.xml" ContentType="application/vnd.openxmlformats-officedocument.presentationml.tags+xml"/>
  <Override PartName="/ppt/tags/tag100.xml" ContentType="application/vnd.openxmlformats-officedocument.presentationml.tags+xml"/>
  <Default Extension="xml" ContentType="application/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tags/tag85.xml" ContentType="application/vnd.openxmlformats-officedocument.presentationml.tag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92.xml" ContentType="application/vnd.openxmlformats-officedocument.presentationml.tags+xml"/>
  <Override PartName="/ppt/tags/tag34.xml" ContentType="application/vnd.openxmlformats-officedocument.presentationml.tags+xml"/>
  <Override PartName="/ppt/tags/tag52.xml" ContentType="application/vnd.openxmlformats-officedocument.presentationml.tags+xml"/>
  <Override PartName="/ppt/tags/tag81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41.xml" ContentType="application/vnd.openxmlformats-officedocument.presentationml.tags+xml"/>
  <Override PartName="/ppt/tags/tag70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99.xml" ContentType="application/vnd.openxmlformats-officedocument.presentationml.tags+xml"/>
  <Override PartName="/ppt/tags/tag101.xml" ContentType="application/vnd.openxmlformats-officedocument.presentationml.tags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tags/tag59.xml" ContentType="application/vnd.openxmlformats-officedocument.presentationml.tags+xml"/>
  <Override PartName="/ppt/tags/tag68.xml" ContentType="application/vnd.openxmlformats-officedocument.presentationml.tags+xml"/>
  <Override PartName="/ppt/tags/tag77.xml" ContentType="application/vnd.openxmlformats-officedocument.presentationml.tags+xml"/>
  <Override PartName="/ppt/tags/tag86.xml" ContentType="application/vnd.openxmlformats-officedocument.presentationml.tags+xml"/>
  <Override PartName="/ppt/tags/tag88.xml" ContentType="application/vnd.openxmlformats-officedocument.presentationml.tags+xml"/>
  <Override PartName="/ppt/tags/tag97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Override PartName="/ppt/tags/tag66.xml" ContentType="application/vnd.openxmlformats-officedocument.presentationml.tags+xml"/>
  <Override PartName="/ppt/tags/tag75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tags/tag64.xml" ContentType="application/vnd.openxmlformats-officedocument.presentationml.tags+xml"/>
  <Override PartName="/ppt/tags/tag73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tags/tag62.xml" ContentType="application/vnd.openxmlformats-officedocument.presentationml.tags+xml"/>
  <Override PartName="/ppt/tags/tag71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ags/tag98.xml" ContentType="application/vnd.openxmlformats-officedocument.presentationml.tags+xml"/>
  <Override PartName="/ppt/tags/tag102.xml" ContentType="application/vnd.openxmlformats-officedocument.presentationml.tags+xml"/>
  <Override PartName="/ppt/slides/slide2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87.xml" ContentType="application/vnd.openxmlformats-officedocument.presentationml.tags+xml"/>
  <Default Extension="rels" ContentType="application/vnd.openxmlformats-package.relationships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tags/tag94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tags/tag32.xml" ContentType="application/vnd.openxmlformats-officedocument.presentationml.tags+xml"/>
  <Override PartName="/ppt/tags/tag5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sldIdLst>
    <p:sldId id="256" r:id="rId2"/>
    <p:sldId id="264" r:id="rId3"/>
    <p:sldId id="267" r:id="rId4"/>
    <p:sldId id="263" r:id="rId5"/>
    <p:sldId id="271" r:id="rId6"/>
    <p:sldId id="259" r:id="rId7"/>
    <p:sldId id="269" r:id="rId8"/>
    <p:sldId id="274" r:id="rId9"/>
    <p:sldId id="270" r:id="rId10"/>
    <p:sldId id="261" r:id="rId11"/>
    <p:sldId id="266" r:id="rId12"/>
    <p:sldId id="268" r:id="rId13"/>
    <p:sldId id="273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ctangle à coins arrondi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ctangle à coins arrondi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232163E-6A28-4091-B0EC-D11C8D730543}" type="datetimeFigureOut">
              <a:rPr lang="fr-FR" smtClean="0"/>
              <a:pPr/>
              <a:t>28/08/2012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26B66CA-460B-45DE-85F0-14B6853B1C5B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163E-6A28-4091-B0EC-D11C8D730543}" type="datetimeFigureOut">
              <a:rPr lang="fr-FR" smtClean="0"/>
              <a:pPr/>
              <a:t>28/08/2012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B66CA-460B-45DE-85F0-14B6853B1C5B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163E-6A28-4091-B0EC-D11C8D730543}" type="datetimeFigureOut">
              <a:rPr lang="fr-FR" smtClean="0"/>
              <a:pPr/>
              <a:t>28/08/2012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B66CA-460B-45DE-85F0-14B6853B1C5B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163E-6A28-4091-B0EC-D11C8D730543}" type="datetimeFigureOut">
              <a:rPr lang="fr-FR" smtClean="0"/>
              <a:pPr/>
              <a:t>28/08/2012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B66CA-460B-45DE-85F0-14B6853B1C5B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163E-6A28-4091-B0EC-D11C8D730543}" type="datetimeFigureOut">
              <a:rPr lang="fr-FR" smtClean="0"/>
              <a:pPr/>
              <a:t>28/08/2012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B66CA-460B-45DE-85F0-14B6853B1C5B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163E-6A28-4091-B0EC-D11C8D730543}" type="datetimeFigureOut">
              <a:rPr lang="fr-FR" smtClean="0"/>
              <a:pPr/>
              <a:t>28/08/2012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B66CA-460B-45DE-85F0-14B6853B1C5B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e la date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232163E-6A28-4091-B0EC-D11C8D730543}" type="datetimeFigureOut">
              <a:rPr lang="fr-FR" smtClean="0"/>
              <a:pPr/>
              <a:t>28/08/2012</a:t>
            </a:fld>
            <a:endParaRPr lang="fr-BE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26B66CA-460B-45DE-85F0-14B6853B1C5B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232163E-6A28-4091-B0EC-D11C8D730543}" type="datetimeFigureOut">
              <a:rPr lang="fr-FR" smtClean="0"/>
              <a:pPr/>
              <a:t>28/08/2012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26B66CA-460B-45DE-85F0-14B6853B1C5B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163E-6A28-4091-B0EC-D11C8D730543}" type="datetimeFigureOut">
              <a:rPr lang="fr-FR" smtClean="0"/>
              <a:pPr/>
              <a:t>28/08/2012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B66CA-460B-45DE-85F0-14B6853B1C5B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163E-6A28-4091-B0EC-D11C8D730543}" type="datetimeFigureOut">
              <a:rPr lang="fr-FR" smtClean="0"/>
              <a:pPr/>
              <a:t>28/08/2012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B66CA-460B-45DE-85F0-14B6853B1C5B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163E-6A28-4091-B0EC-D11C8D730543}" type="datetimeFigureOut">
              <a:rPr lang="fr-FR" smtClean="0"/>
              <a:pPr/>
              <a:t>28/08/2012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B66CA-460B-45DE-85F0-14B6853B1C5B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ctangle à coins arrondi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ctangle à coins arrondi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232163E-6A28-4091-B0EC-D11C8D730543}" type="datetimeFigureOut">
              <a:rPr lang="fr-FR" smtClean="0"/>
              <a:pPr/>
              <a:t>28/08/2012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fr-BE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26B66CA-460B-45DE-85F0-14B6853B1C5B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7.xml"/><Relationship Id="rId1" Type="http://schemas.openxmlformats.org/officeDocument/2006/relationships/tags" Target="../tags/tag9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10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7.xml"/><Relationship Id="rId10" Type="http://schemas.openxmlformats.org/officeDocument/2006/relationships/tags" Target="../tags/tag12.xml"/><Relationship Id="rId4" Type="http://schemas.openxmlformats.org/officeDocument/2006/relationships/tags" Target="../tags/tag6.xml"/><Relationship Id="rId9" Type="http://schemas.openxmlformats.org/officeDocument/2006/relationships/tags" Target="../tags/tag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tags" Target="../tags/tag26.xml"/><Relationship Id="rId18" Type="http://schemas.openxmlformats.org/officeDocument/2006/relationships/tags" Target="../tags/tag31.xml"/><Relationship Id="rId26" Type="http://schemas.openxmlformats.org/officeDocument/2006/relationships/tags" Target="../tags/tag39.xml"/><Relationship Id="rId3" Type="http://schemas.openxmlformats.org/officeDocument/2006/relationships/tags" Target="../tags/tag16.xml"/><Relationship Id="rId21" Type="http://schemas.openxmlformats.org/officeDocument/2006/relationships/tags" Target="../tags/tag34.xml"/><Relationship Id="rId34" Type="http://schemas.openxmlformats.org/officeDocument/2006/relationships/tags" Target="../tags/tag47.xml"/><Relationship Id="rId7" Type="http://schemas.openxmlformats.org/officeDocument/2006/relationships/tags" Target="../tags/tag20.xml"/><Relationship Id="rId12" Type="http://schemas.openxmlformats.org/officeDocument/2006/relationships/tags" Target="../tags/tag25.xml"/><Relationship Id="rId17" Type="http://schemas.openxmlformats.org/officeDocument/2006/relationships/tags" Target="../tags/tag30.xml"/><Relationship Id="rId25" Type="http://schemas.openxmlformats.org/officeDocument/2006/relationships/tags" Target="../tags/tag38.xml"/><Relationship Id="rId33" Type="http://schemas.openxmlformats.org/officeDocument/2006/relationships/tags" Target="../tags/tag46.xml"/><Relationship Id="rId2" Type="http://schemas.openxmlformats.org/officeDocument/2006/relationships/tags" Target="../tags/tag15.xml"/><Relationship Id="rId16" Type="http://schemas.openxmlformats.org/officeDocument/2006/relationships/tags" Target="../tags/tag29.xml"/><Relationship Id="rId20" Type="http://schemas.openxmlformats.org/officeDocument/2006/relationships/tags" Target="../tags/tag33.xml"/><Relationship Id="rId29" Type="http://schemas.openxmlformats.org/officeDocument/2006/relationships/tags" Target="../tags/tag42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tags" Target="../tags/tag24.xml"/><Relationship Id="rId24" Type="http://schemas.openxmlformats.org/officeDocument/2006/relationships/tags" Target="../tags/tag37.xml"/><Relationship Id="rId32" Type="http://schemas.openxmlformats.org/officeDocument/2006/relationships/tags" Target="../tags/tag45.xml"/><Relationship Id="rId5" Type="http://schemas.openxmlformats.org/officeDocument/2006/relationships/tags" Target="../tags/tag18.xml"/><Relationship Id="rId15" Type="http://schemas.openxmlformats.org/officeDocument/2006/relationships/tags" Target="../tags/tag28.xml"/><Relationship Id="rId23" Type="http://schemas.openxmlformats.org/officeDocument/2006/relationships/tags" Target="../tags/tag36.xml"/><Relationship Id="rId28" Type="http://schemas.openxmlformats.org/officeDocument/2006/relationships/tags" Target="../tags/tag41.xml"/><Relationship Id="rId36" Type="http://schemas.openxmlformats.org/officeDocument/2006/relationships/slideLayout" Target="../slideLayouts/slideLayout6.xml"/><Relationship Id="rId10" Type="http://schemas.openxmlformats.org/officeDocument/2006/relationships/tags" Target="../tags/tag23.xml"/><Relationship Id="rId19" Type="http://schemas.openxmlformats.org/officeDocument/2006/relationships/tags" Target="../tags/tag32.xml"/><Relationship Id="rId31" Type="http://schemas.openxmlformats.org/officeDocument/2006/relationships/tags" Target="../tags/tag44.xml"/><Relationship Id="rId4" Type="http://schemas.openxmlformats.org/officeDocument/2006/relationships/tags" Target="../tags/tag17.xml"/><Relationship Id="rId9" Type="http://schemas.openxmlformats.org/officeDocument/2006/relationships/tags" Target="../tags/tag22.xml"/><Relationship Id="rId14" Type="http://schemas.openxmlformats.org/officeDocument/2006/relationships/tags" Target="../tags/tag27.xml"/><Relationship Id="rId22" Type="http://schemas.openxmlformats.org/officeDocument/2006/relationships/tags" Target="../tags/tag35.xml"/><Relationship Id="rId27" Type="http://schemas.openxmlformats.org/officeDocument/2006/relationships/tags" Target="../tags/tag40.xml"/><Relationship Id="rId30" Type="http://schemas.openxmlformats.org/officeDocument/2006/relationships/tags" Target="../tags/tag43.xml"/><Relationship Id="rId35" Type="http://schemas.openxmlformats.org/officeDocument/2006/relationships/tags" Target="../tags/tag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62.xml"/><Relationship Id="rId13" Type="http://schemas.openxmlformats.org/officeDocument/2006/relationships/tags" Target="../tags/tag67.xml"/><Relationship Id="rId18" Type="http://schemas.openxmlformats.org/officeDocument/2006/relationships/tags" Target="../tags/tag72.xml"/><Relationship Id="rId26" Type="http://schemas.openxmlformats.org/officeDocument/2006/relationships/tags" Target="../tags/tag80.xml"/><Relationship Id="rId3" Type="http://schemas.openxmlformats.org/officeDocument/2006/relationships/tags" Target="../tags/tag57.xml"/><Relationship Id="rId21" Type="http://schemas.openxmlformats.org/officeDocument/2006/relationships/tags" Target="../tags/tag75.xml"/><Relationship Id="rId7" Type="http://schemas.openxmlformats.org/officeDocument/2006/relationships/tags" Target="../tags/tag61.xml"/><Relationship Id="rId12" Type="http://schemas.openxmlformats.org/officeDocument/2006/relationships/tags" Target="../tags/tag66.xml"/><Relationship Id="rId17" Type="http://schemas.openxmlformats.org/officeDocument/2006/relationships/tags" Target="../tags/tag71.xml"/><Relationship Id="rId25" Type="http://schemas.openxmlformats.org/officeDocument/2006/relationships/tags" Target="../tags/tag79.xml"/><Relationship Id="rId33" Type="http://schemas.openxmlformats.org/officeDocument/2006/relationships/slideLayout" Target="../slideLayouts/slideLayout2.xml"/><Relationship Id="rId2" Type="http://schemas.openxmlformats.org/officeDocument/2006/relationships/tags" Target="../tags/tag56.xml"/><Relationship Id="rId16" Type="http://schemas.openxmlformats.org/officeDocument/2006/relationships/tags" Target="../tags/tag70.xml"/><Relationship Id="rId20" Type="http://schemas.openxmlformats.org/officeDocument/2006/relationships/tags" Target="../tags/tag74.xml"/><Relationship Id="rId29" Type="http://schemas.openxmlformats.org/officeDocument/2006/relationships/tags" Target="../tags/tag83.xml"/><Relationship Id="rId1" Type="http://schemas.openxmlformats.org/officeDocument/2006/relationships/tags" Target="../tags/tag55.xml"/><Relationship Id="rId6" Type="http://schemas.openxmlformats.org/officeDocument/2006/relationships/tags" Target="../tags/tag60.xml"/><Relationship Id="rId11" Type="http://schemas.openxmlformats.org/officeDocument/2006/relationships/tags" Target="../tags/tag65.xml"/><Relationship Id="rId24" Type="http://schemas.openxmlformats.org/officeDocument/2006/relationships/tags" Target="../tags/tag78.xml"/><Relationship Id="rId32" Type="http://schemas.openxmlformats.org/officeDocument/2006/relationships/tags" Target="../tags/tag86.xml"/><Relationship Id="rId5" Type="http://schemas.openxmlformats.org/officeDocument/2006/relationships/tags" Target="../tags/tag59.xml"/><Relationship Id="rId15" Type="http://schemas.openxmlformats.org/officeDocument/2006/relationships/tags" Target="../tags/tag69.xml"/><Relationship Id="rId23" Type="http://schemas.openxmlformats.org/officeDocument/2006/relationships/tags" Target="../tags/tag77.xml"/><Relationship Id="rId28" Type="http://schemas.openxmlformats.org/officeDocument/2006/relationships/tags" Target="../tags/tag82.xml"/><Relationship Id="rId10" Type="http://schemas.openxmlformats.org/officeDocument/2006/relationships/tags" Target="../tags/tag64.xml"/><Relationship Id="rId19" Type="http://schemas.openxmlformats.org/officeDocument/2006/relationships/tags" Target="../tags/tag73.xml"/><Relationship Id="rId31" Type="http://schemas.openxmlformats.org/officeDocument/2006/relationships/tags" Target="../tags/tag85.xml"/><Relationship Id="rId4" Type="http://schemas.openxmlformats.org/officeDocument/2006/relationships/tags" Target="../tags/tag58.xml"/><Relationship Id="rId9" Type="http://schemas.openxmlformats.org/officeDocument/2006/relationships/tags" Target="../tags/tag63.xml"/><Relationship Id="rId14" Type="http://schemas.openxmlformats.org/officeDocument/2006/relationships/tags" Target="../tags/tag68.xml"/><Relationship Id="rId22" Type="http://schemas.openxmlformats.org/officeDocument/2006/relationships/tags" Target="../tags/tag76.xml"/><Relationship Id="rId27" Type="http://schemas.openxmlformats.org/officeDocument/2006/relationships/tags" Target="../tags/tag81.xml"/><Relationship Id="rId30" Type="http://schemas.openxmlformats.org/officeDocument/2006/relationships/tags" Target="../tags/tag8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tags" Target="../tags/tag8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857232"/>
            <a:ext cx="7772400" cy="2743219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/>
            </a:r>
            <a:br>
              <a:rPr lang="fr-BE" b="1" dirty="0" smtClean="0"/>
            </a:br>
            <a:r>
              <a:rPr lang="fr-BE" sz="2800" b="1" dirty="0" smtClean="0">
                <a:latin typeface="Times New Roman" pitchFamily="18" charset="0"/>
                <a:cs typeface="Times New Roman" pitchFamily="18" charset="0"/>
              </a:rPr>
              <a:t>Apprentissage </a:t>
            </a:r>
            <a:r>
              <a:rPr lang="fr-BE" sz="2800" b="1" dirty="0">
                <a:latin typeface="Times New Roman" pitchFamily="18" charset="0"/>
                <a:cs typeface="Times New Roman" pitchFamily="18" charset="0"/>
              </a:rPr>
              <a:t>de l’autohypnose après un cancer du sein :</a:t>
            </a:r>
            <a:r>
              <a:rPr lang="fr-BE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BE" sz="2800" dirty="0">
                <a:latin typeface="Times New Roman" pitchFamily="18" charset="0"/>
                <a:cs typeface="Times New Roman" pitchFamily="18" charset="0"/>
              </a:rPr>
            </a:br>
            <a:r>
              <a:rPr lang="fr-BE" sz="2800" b="1" dirty="0">
                <a:latin typeface="Times New Roman" pitchFamily="18" charset="0"/>
                <a:cs typeface="Times New Roman" pitchFamily="18" charset="0"/>
              </a:rPr>
              <a:t>Quel est son effet sur la capacité de relaxation des patientes ?</a:t>
            </a:r>
            <a:r>
              <a:rPr lang="fr-BE" dirty="0"/>
              <a:t/>
            </a:r>
            <a:br>
              <a:rPr lang="fr-BE" dirty="0"/>
            </a:b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642910" y="3886200"/>
            <a:ext cx="8143932" cy="1752600"/>
          </a:xfrm>
        </p:spPr>
        <p:txBody>
          <a:bodyPr>
            <a:normAutofit/>
          </a:bodyPr>
          <a:lstStyle/>
          <a:p>
            <a:pPr algn="l"/>
            <a:r>
              <a:rPr lang="fr-BE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Achetouan Sarah</a:t>
            </a:r>
          </a:p>
          <a:p>
            <a:pPr algn="r"/>
            <a:endParaRPr lang="fr-BE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fr-BE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Mémoire réalisé sous la direction </a:t>
            </a:r>
          </a:p>
          <a:p>
            <a:pPr algn="r"/>
            <a:r>
              <a:rPr lang="fr-BE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Madame Isabelle </a:t>
            </a:r>
            <a:r>
              <a:rPr lang="fr-BE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BE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erckaert</a:t>
            </a:r>
            <a:endParaRPr lang="fr-BE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0034" y="857232"/>
            <a:ext cx="7467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fr-BE" sz="4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Résultats / discussion concernant les hypothèses quantitatives </a:t>
            </a:r>
            <a:endParaRPr lang="fr-BE" sz="4000" b="1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Espace réservé du contenu 3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357158" y="2500306"/>
          <a:ext cx="8043892" cy="413765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10973"/>
                <a:gridCol w="2010973"/>
                <a:gridCol w="2010973"/>
                <a:gridCol w="2010973"/>
              </a:tblGrid>
              <a:tr h="571499"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/>
                        <a:t>Variables 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/>
                        <a:t>Hypothèse </a:t>
                      </a:r>
                      <a:endParaRPr lang="fr-B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/>
                        <a:t>Résultats</a:t>
                      </a:r>
                      <a:endParaRPr lang="fr-BE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/>
                        <a:t>Discussion </a:t>
                      </a:r>
                      <a:endParaRPr lang="fr-B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1499">
                <a:tc>
                  <a:txBody>
                    <a:bodyPr/>
                    <a:lstStyle/>
                    <a:p>
                      <a:r>
                        <a:rPr lang="fr-BE" dirty="0" smtClean="0"/>
                        <a:t>Contrôle de la colère </a:t>
                      </a:r>
                      <a:endParaRPr lang="fr-B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            ↗↗</a:t>
                      </a:r>
                      <a:endParaRPr lang="fr-B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 ↗↗ ( p=0,109)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BE" dirty="0" smtClean="0"/>
                        <a:t> Réévaluation cognitive 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BE" dirty="0" smtClean="0"/>
                        <a:t>Plus facilement contrôlable</a:t>
                      </a:r>
                      <a:endParaRPr lang="fr-BE" dirty="0"/>
                    </a:p>
                  </a:txBody>
                  <a:tcPr/>
                </a:tc>
              </a:tr>
              <a:tr h="571499">
                <a:tc>
                  <a:txBody>
                    <a:bodyPr/>
                    <a:lstStyle/>
                    <a:p>
                      <a:r>
                        <a:rPr lang="fr-BE" dirty="0" smtClean="0"/>
                        <a:t>Dépression post-diagnostique 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          ↗↗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 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BE" dirty="0" smtClean="0"/>
                        <a:t> Affect dépressif persistant 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BE" dirty="0" smtClean="0"/>
                        <a:t>Accentuation des symptômes</a:t>
                      </a:r>
                      <a:endParaRPr lang="fr-BE" dirty="0"/>
                    </a:p>
                  </a:txBody>
                  <a:tcPr/>
                </a:tc>
              </a:tr>
              <a:tr h="571499">
                <a:tc>
                  <a:txBody>
                    <a:bodyPr/>
                    <a:lstStyle/>
                    <a:p>
                      <a:r>
                        <a:rPr lang="fr-BE" dirty="0" smtClean="0"/>
                        <a:t>Relaxation après l’exercice induit (T1)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         ↗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BE" dirty="0" smtClean="0"/>
                        <a:t>Effet de</a:t>
                      </a:r>
                      <a:r>
                        <a:rPr lang="fr-BE" baseline="0" dirty="0" smtClean="0"/>
                        <a:t> primauté </a:t>
                      </a:r>
                      <a:endParaRPr lang="fr-BE" dirty="0" smtClean="0"/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BE" dirty="0" smtClean="0"/>
                        <a:t> Moins préoccupées</a:t>
                      </a:r>
                      <a:endParaRPr lang="fr-BE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Connecteur droit avec flèche 5"/>
          <p:cNvCxnSpPr/>
          <p:nvPr>
            <p:custDataLst>
              <p:tags r:id="rId3"/>
            </p:custDataLst>
          </p:nvPr>
        </p:nvCxnSpPr>
        <p:spPr>
          <a:xfrm rot="5400000">
            <a:off x="4607719" y="4464851"/>
            <a:ext cx="214314" cy="1428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>
            <p:custDataLst>
              <p:tags r:id="rId4"/>
            </p:custDataLst>
          </p:nvPr>
        </p:nvSpPr>
        <p:spPr>
          <a:xfrm>
            <a:off x="4929190" y="435769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(p=0,044)</a:t>
            </a:r>
            <a:endParaRPr lang="fr-BE" dirty="0"/>
          </a:p>
        </p:txBody>
      </p:sp>
      <p:cxnSp>
        <p:nvCxnSpPr>
          <p:cNvPr id="8" name="Connecteur droit avec flèche 7"/>
          <p:cNvCxnSpPr/>
          <p:nvPr>
            <p:custDataLst>
              <p:tags r:id="rId5"/>
            </p:custDataLst>
          </p:nvPr>
        </p:nvCxnSpPr>
        <p:spPr>
          <a:xfrm rot="5400000">
            <a:off x="4536281" y="5607859"/>
            <a:ext cx="214314" cy="1428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>
            <p:custDataLst>
              <p:tags r:id="rId6"/>
            </p:custDataLst>
          </p:nvPr>
        </p:nvSpPr>
        <p:spPr>
          <a:xfrm>
            <a:off x="4929190" y="5500702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(p=&lt;0,001)</a:t>
            </a:r>
            <a:endParaRPr lang="fr-BE" dirty="0"/>
          </a:p>
        </p:txBody>
      </p:sp>
      <p:sp>
        <p:nvSpPr>
          <p:cNvPr id="10" name="ZoneTexte 9"/>
          <p:cNvSpPr txBox="1"/>
          <p:nvPr>
            <p:custDataLst>
              <p:tags r:id="rId7"/>
            </p:custDataLst>
          </p:nvPr>
        </p:nvSpPr>
        <p:spPr>
          <a:xfrm>
            <a:off x="357158" y="1857364"/>
            <a:ext cx="6500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fr-BE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BE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Hypothèses spécifiques</a:t>
            </a:r>
            <a:endParaRPr lang="fr-BE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0034" y="714356"/>
            <a:ext cx="7467600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fr-BE" sz="40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Résultats / discussion concernant les hypothèses qualitatives </a:t>
            </a:r>
            <a:endParaRPr lang="fr-BE" sz="40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28596" y="1857364"/>
            <a:ext cx="8229600" cy="4325112"/>
          </a:xfrm>
        </p:spPr>
        <p:txBody>
          <a:bodyPr>
            <a:normAutofit fontScale="92500" lnSpcReduction="10000"/>
          </a:bodyPr>
          <a:lstStyle/>
          <a:p>
            <a:pPr algn="just"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BE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Hypothèses relatives à l’analyse qualitative </a:t>
            </a:r>
          </a:p>
          <a:p>
            <a:pPr lvl="1" algn="just">
              <a:buFont typeface="Wingdings" pitchFamily="2" charset="2"/>
              <a:buChar char="§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Profil très varié</a:t>
            </a:r>
          </a:p>
          <a:p>
            <a:pPr lvl="2" algn="just">
              <a:buFont typeface="Wingdings" pitchFamily="2" charset="2"/>
              <a:buChar char="Ø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 patientes </a:t>
            </a: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même niveau de capacité de relaxation</a:t>
            </a:r>
          </a:p>
          <a:p>
            <a:pPr lvl="2" algn="just">
              <a:buFont typeface="Wingdings" pitchFamily="2" charset="2"/>
              <a:buChar char="Ø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 patientes </a:t>
            </a: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augmentation de leur capacité de relaxation</a:t>
            </a:r>
          </a:p>
          <a:p>
            <a:pPr lvl="2" algn="just">
              <a:buFont typeface="Wingdings" pitchFamily="2" charset="2"/>
              <a:buChar char="Ø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 patiente </a:t>
            </a: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diminution de sa capacité de relaxation</a:t>
            </a:r>
            <a:endParaRPr lang="fr-BE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§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Niveau d’efficacité plus important au fil des séances</a:t>
            </a:r>
          </a:p>
          <a:p>
            <a:pPr lvl="1" algn="just">
              <a:buFont typeface="Wingdings" pitchFamily="2" charset="2"/>
              <a:buChar char="§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Plus de freins lors des exercices autohypnose que lors des exercices d’hétéro-hypnose.</a:t>
            </a:r>
          </a:p>
          <a:p>
            <a:pPr lvl="1" algn="just">
              <a:buFont typeface="Wingdings" pitchFamily="2" charset="2"/>
              <a:buChar char="§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Freins disparaissent chez la majorité des patientes</a:t>
            </a:r>
          </a:p>
          <a:p>
            <a:pPr lvl="1" algn="just">
              <a:buFont typeface="Wingdings" pitchFamily="2" charset="2"/>
              <a:buChar char="§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Pratique des exercices d’hypnose hors séance </a:t>
            </a: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Observation d’une évolution plus importante de la capacité de relaxation au fil des séances.  </a:t>
            </a:r>
          </a:p>
          <a:p>
            <a:pPr lvl="1">
              <a:buFont typeface="Wingdings" pitchFamily="2" charset="2"/>
              <a:buChar char="§"/>
            </a:pPr>
            <a:endParaRPr lang="fr-BE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500034" y="642918"/>
            <a:ext cx="3657600" cy="658368"/>
          </a:xfrm>
          <a:solidFill>
            <a:schemeClr val="bg1">
              <a:alpha val="25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pPr algn="ctr"/>
            <a:r>
              <a:rPr lang="fr-BE" sz="43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Limites</a:t>
            </a:r>
            <a:r>
              <a:rPr lang="fr-BE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BE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half" idx="3"/>
            <p:custDataLst>
              <p:tags r:id="rId2"/>
            </p:custDataLst>
          </p:nvPr>
        </p:nvSpPr>
        <p:spPr>
          <a:xfrm>
            <a:off x="4429124" y="642918"/>
            <a:ext cx="3657600" cy="642942"/>
          </a:xfrm>
          <a:solidFill>
            <a:schemeClr val="bg1">
              <a:alpha val="25000"/>
            </a:schemeClr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/>
            <a:r>
              <a:rPr lang="fr-BE" sz="40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Perspectives </a:t>
            </a:r>
            <a:r>
              <a:rPr lang="fr-BE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BE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457200" y="1428736"/>
            <a:ext cx="3657600" cy="4819664"/>
          </a:xfrm>
        </p:spPr>
        <p:txBody>
          <a:bodyPr>
            <a:normAutofit/>
          </a:bodyPr>
          <a:lstStyle/>
          <a:p>
            <a:pPr algn="just">
              <a:lnSpc>
                <a:spcPct val="200000"/>
              </a:lnSpc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BE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Taille de l’échantillon ; </a:t>
            </a:r>
          </a:p>
          <a:p>
            <a:pPr algn="just">
              <a:lnSpc>
                <a:spcPct val="200000"/>
              </a:lnSpc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BE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Temps d’évaluation ; </a:t>
            </a:r>
          </a:p>
          <a:p>
            <a:pPr algn="just">
              <a:lnSpc>
                <a:spcPct val="200000"/>
              </a:lnSpc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BE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Subjectivité.</a:t>
            </a:r>
          </a:p>
          <a:p>
            <a:endParaRPr lang="fr-BE" dirty="0" smtClean="0"/>
          </a:p>
          <a:p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4"/>
            <p:custDataLst>
              <p:tags r:id="rId4"/>
            </p:custDataLst>
          </p:nvPr>
        </p:nvSpPr>
        <p:spPr>
          <a:xfrm>
            <a:off x="4357686" y="1428736"/>
            <a:ext cx="3657600" cy="5429264"/>
          </a:xfrm>
        </p:spPr>
        <p:txBody>
          <a:bodyPr>
            <a:noAutofit/>
          </a:bodyPr>
          <a:lstStyle/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endParaRPr lang="fr-BE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Analyse du rythme cardiaque ; </a:t>
            </a:r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Mesure de la capacité de relaxation après l’exercice spontanée ;</a:t>
            </a:r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Comparaison des deux groupes ;</a:t>
            </a:r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Impact de l’évolution des variables indépendantes sur l’évolution de la capacité de relaxation. </a:t>
            </a:r>
          </a:p>
          <a:p>
            <a:pPr>
              <a:buNone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fr-BE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BE" dirty="0" smtClean="0"/>
              <a:t>Merci pour votre attention 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57224" y="571480"/>
            <a:ext cx="7772400" cy="725470"/>
          </a:xfrm>
        </p:spPr>
        <p:txBody>
          <a:bodyPr>
            <a:noAutofit/>
          </a:bodyPr>
          <a:lstStyle/>
          <a:p>
            <a:pPr algn="ctr"/>
            <a:r>
              <a:rPr lang="fr-BE" sz="4400" b="1" u="sng" dirty="0" smtClean="0">
                <a:latin typeface="Times New Roman" pitchFamily="18" charset="0"/>
                <a:cs typeface="Times New Roman" pitchFamily="18" charset="0"/>
              </a:rPr>
              <a:t>Introduction théorique</a:t>
            </a:r>
            <a:r>
              <a:rPr lang="fr-BE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B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158" y="1428712"/>
            <a:ext cx="8572560" cy="5429288"/>
          </a:xfrm>
        </p:spPr>
        <p:txBody>
          <a:bodyPr>
            <a:normAutofit/>
          </a:bodyPr>
          <a:lstStyle/>
          <a:p>
            <a:pPr lvl="1" algn="ctr">
              <a:buNone/>
            </a:pPr>
            <a:endParaRPr lang="fr-BE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fr-BE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fr-BE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fr-BE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fr-BE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fr-BE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Ellipse 11"/>
          <p:cNvSpPr/>
          <p:nvPr>
            <p:custDataLst>
              <p:tags r:id="rId3"/>
            </p:custDataLst>
          </p:nvPr>
        </p:nvSpPr>
        <p:spPr>
          <a:xfrm>
            <a:off x="714348" y="1428736"/>
            <a:ext cx="7786742" cy="2643206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ZoneTexte 12"/>
          <p:cNvSpPr txBox="1"/>
          <p:nvPr>
            <p:custDataLst>
              <p:tags r:id="rId4"/>
            </p:custDataLst>
          </p:nvPr>
        </p:nvSpPr>
        <p:spPr>
          <a:xfrm>
            <a:off x="1285852" y="1785926"/>
            <a:ext cx="65722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fr-BE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Le cancer du sein engendre des difficultés :</a:t>
            </a:r>
          </a:p>
          <a:p>
            <a:pPr lvl="1" algn="ctr">
              <a:buNone/>
            </a:pPr>
            <a:r>
              <a:rPr lang="fr-BE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Psychologiques </a:t>
            </a:r>
          </a:p>
          <a:p>
            <a:pPr lvl="1" algn="ctr">
              <a:buNone/>
            </a:pPr>
            <a:r>
              <a:rPr lang="fr-BE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Physiques</a:t>
            </a:r>
          </a:p>
          <a:p>
            <a:pPr lvl="1" algn="ctr">
              <a:buNone/>
            </a:pPr>
            <a:r>
              <a:rPr lang="fr-BE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Émotionnelles</a:t>
            </a:r>
          </a:p>
          <a:p>
            <a:pPr lvl="1" algn="ctr">
              <a:buNone/>
            </a:pPr>
            <a:r>
              <a:rPr lang="fr-BE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Comportementales </a:t>
            </a:r>
            <a:endParaRPr lang="fr-BE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5" name="Connecteur droit avec flèche 14"/>
          <p:cNvCxnSpPr/>
          <p:nvPr>
            <p:custDataLst>
              <p:tags r:id="rId5"/>
            </p:custDataLst>
          </p:nvPr>
        </p:nvCxnSpPr>
        <p:spPr>
          <a:xfrm rot="16200000" flipH="1">
            <a:off x="6607983" y="4107661"/>
            <a:ext cx="1143008" cy="642942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>
            <p:custDataLst>
              <p:tags r:id="rId6"/>
            </p:custDataLst>
          </p:nvPr>
        </p:nvCxnSpPr>
        <p:spPr>
          <a:xfrm rot="5400000">
            <a:off x="1535885" y="4179099"/>
            <a:ext cx="1214446" cy="571504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lipse 19"/>
          <p:cNvSpPr/>
          <p:nvPr>
            <p:custDataLst>
              <p:tags r:id="rId7"/>
            </p:custDataLst>
          </p:nvPr>
        </p:nvSpPr>
        <p:spPr>
          <a:xfrm>
            <a:off x="571472" y="5072074"/>
            <a:ext cx="3286148" cy="1071570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ZoneTexte 20"/>
          <p:cNvSpPr txBox="1"/>
          <p:nvPr>
            <p:custDataLst>
              <p:tags r:id="rId8"/>
            </p:custDataLst>
          </p:nvPr>
        </p:nvSpPr>
        <p:spPr>
          <a:xfrm>
            <a:off x="642910" y="5072074"/>
            <a:ext cx="3071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Interventions psychothérapeutiques </a:t>
            </a:r>
            <a:endParaRPr lang="fr-BE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Ellipse 25"/>
          <p:cNvSpPr/>
          <p:nvPr>
            <p:custDataLst>
              <p:tags r:id="rId9"/>
            </p:custDataLst>
          </p:nvPr>
        </p:nvSpPr>
        <p:spPr>
          <a:xfrm>
            <a:off x="5429256" y="5000636"/>
            <a:ext cx="3286148" cy="1071570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7" name="ZoneTexte 26"/>
          <p:cNvSpPr txBox="1"/>
          <p:nvPr>
            <p:custDataLst>
              <p:tags r:id="rId10"/>
            </p:custDataLst>
          </p:nvPr>
        </p:nvSpPr>
        <p:spPr>
          <a:xfrm>
            <a:off x="5929322" y="5214950"/>
            <a:ext cx="242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Hypnose</a:t>
            </a:r>
            <a:endParaRPr lang="fr-BE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914400" y="500042"/>
            <a:ext cx="7772400" cy="551975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endParaRPr lang="fr-BE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fr-BE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Les interventions psychothérapeutiques : </a:t>
            </a:r>
          </a:p>
          <a:p>
            <a:pPr lvl="1">
              <a:buFont typeface="Wingdings" pitchFamily="2" charset="2"/>
              <a:buChar char="§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Améliorent la qualité de vie,  les stratégies de coping, l’adaptation au stress et l’estime de soi</a:t>
            </a:r>
          </a:p>
          <a:p>
            <a:pPr lvl="1">
              <a:buFont typeface="Wingdings" pitchFamily="2" charset="2"/>
              <a:buChar char="§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Diminuent l’anxiété, la dépression, la détresse émotionnelle et les pensées intrusives </a:t>
            </a:r>
          </a:p>
          <a:p>
            <a:pPr lvl="1">
              <a:buFont typeface="Wingdings" pitchFamily="2" charset="2"/>
              <a:buChar char="§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Favorisent le bien-être et l’expression des émotions.</a:t>
            </a:r>
          </a:p>
          <a:p>
            <a:pPr lvl="1">
              <a:buNone/>
            </a:pPr>
            <a:endParaRPr lang="fr-BE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fr-BE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L’hypnose : </a:t>
            </a:r>
          </a:p>
          <a:p>
            <a:pPr lvl="1">
              <a:buFont typeface="Wingdings" pitchFamily="2" charset="2"/>
              <a:buChar char="§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Augmente la relaxation, la concentration, l’attention et la prise de conscience des états internes.</a:t>
            </a:r>
          </a:p>
          <a:p>
            <a:pPr lvl="1">
              <a:buNone/>
            </a:pPr>
            <a:endParaRPr lang="fr-BE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fr-BE" sz="2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La pratique de l’hypnose combinée à une thérapie cognitivo-comportementale permettrait d’obtenir de plus grands effets cliniques.</a:t>
            </a:r>
          </a:p>
          <a:p>
            <a:pPr>
              <a:buNone/>
            </a:pPr>
            <a:endParaRPr lang="fr-BE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57224" y="357166"/>
            <a:ext cx="7772400" cy="714356"/>
          </a:xfrm>
        </p:spPr>
        <p:txBody>
          <a:bodyPr>
            <a:noAutofit/>
          </a:bodyPr>
          <a:lstStyle/>
          <a:p>
            <a:pPr algn="r"/>
            <a:r>
              <a:rPr lang="fr-BE" b="1" u="sng" dirty="0" smtClean="0">
                <a:latin typeface="Times New Roman" pitchFamily="18" charset="0"/>
                <a:cs typeface="Times New Roman" pitchFamily="18" charset="0"/>
              </a:rPr>
              <a:t>Hypothèses quantitatives</a:t>
            </a:r>
            <a:endParaRPr lang="fr-BE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>
            <p:custDataLst>
              <p:tags r:id="rId2"/>
            </p:custDataLst>
          </p:nvPr>
        </p:nvSpPr>
        <p:spPr>
          <a:xfrm>
            <a:off x="142844" y="571480"/>
            <a:ext cx="2357454" cy="578647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4" name="Rectangle 3"/>
          <p:cNvSpPr/>
          <p:nvPr>
            <p:custDataLst>
              <p:tags r:id="rId3"/>
            </p:custDataLst>
          </p:nvPr>
        </p:nvSpPr>
        <p:spPr>
          <a:xfrm>
            <a:off x="3071802" y="1071546"/>
            <a:ext cx="1428760" cy="1214446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Groupe 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TCC-hypnose  </a:t>
            </a:r>
            <a:endParaRPr lang="fr-FR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ZoneTexte 1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786579" y="3000372"/>
            <a:ext cx="571504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fr-FR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fr-FR" sz="1400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>
              <a:latin typeface="Calibri" pitchFamily="34" charset="0"/>
            </a:endParaRPr>
          </a:p>
        </p:txBody>
      </p:sp>
      <p:sp>
        <p:nvSpPr>
          <p:cNvPr id="6" name="ZoneTexte 38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1500" y="1857375"/>
            <a:ext cx="1857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7" name="ZoneTexte 40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71500" y="3286125"/>
            <a:ext cx="17859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8" name="ZoneTexte 1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00034" y="714356"/>
            <a:ext cx="2143125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9" name="Connecteur droit 8"/>
          <p:cNvCxnSpPr/>
          <p:nvPr>
            <p:custDataLst>
              <p:tags r:id="rId8"/>
            </p:custDataLst>
          </p:nvPr>
        </p:nvCxnSpPr>
        <p:spPr>
          <a:xfrm>
            <a:off x="142844" y="6427808"/>
            <a:ext cx="2357455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>
            <p:custDataLst>
              <p:tags r:id="rId9"/>
            </p:custDataLst>
          </p:nvPr>
        </p:nvCxnSpPr>
        <p:spPr>
          <a:xfrm>
            <a:off x="3071802" y="6429396"/>
            <a:ext cx="14287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>
            <p:custDataLst>
              <p:tags r:id="rId10"/>
            </p:custDataLst>
          </p:nvPr>
        </p:nvCxnSpPr>
        <p:spPr>
          <a:xfrm>
            <a:off x="5000628" y="6429396"/>
            <a:ext cx="3596728" cy="3102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>
            <p:custDataLst>
              <p:tags r:id="rId11"/>
            </p:custDataLst>
          </p:nvPr>
        </p:nvSpPr>
        <p:spPr>
          <a:xfrm>
            <a:off x="142844" y="6488668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  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Avant l’intervention</a:t>
            </a:r>
            <a:endParaRPr lang="fr-FR" sz="1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ZoneTexte 12"/>
          <p:cNvSpPr txBox="1"/>
          <p:nvPr>
            <p:custDataLst>
              <p:tags r:id="rId12"/>
            </p:custDataLst>
          </p:nvPr>
        </p:nvSpPr>
        <p:spPr>
          <a:xfrm>
            <a:off x="2643174" y="6488668"/>
            <a:ext cx="2286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Pendant l’intervention</a:t>
            </a:r>
            <a:endParaRPr lang="fr-FR" sz="1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ZoneTexte 13"/>
          <p:cNvSpPr txBox="1"/>
          <p:nvPr>
            <p:custDataLst>
              <p:tags r:id="rId13"/>
            </p:custDataLst>
          </p:nvPr>
        </p:nvSpPr>
        <p:spPr>
          <a:xfrm>
            <a:off x="5286380" y="6500835"/>
            <a:ext cx="27146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Après l’intervention</a:t>
            </a:r>
            <a:endParaRPr lang="fr-FR" sz="1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>
            <p:custDataLst>
              <p:tags r:id="rId14"/>
            </p:custDataLst>
          </p:nvPr>
        </p:nvSpPr>
        <p:spPr>
          <a:xfrm>
            <a:off x="285720" y="642918"/>
            <a:ext cx="2071702" cy="150019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>
            <p:custDataLst>
              <p:tags r:id="rId15"/>
            </p:custDataLst>
          </p:nvPr>
        </p:nvSpPr>
        <p:spPr>
          <a:xfrm>
            <a:off x="285720" y="642918"/>
            <a:ext cx="2071734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Variables sociodémographiques :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Âge 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Situation maritale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Présence d’enfant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Niveau d’étude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Occupation professionnelle</a:t>
            </a:r>
            <a:endParaRPr lang="fr-FR" sz="13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>
            <p:custDataLst>
              <p:tags r:id="rId16"/>
            </p:custDataLst>
          </p:nvPr>
        </p:nvSpPr>
        <p:spPr>
          <a:xfrm>
            <a:off x="285720" y="2214554"/>
            <a:ext cx="2071702" cy="16430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>
            <p:custDataLst>
              <p:tags r:id="rId17"/>
            </p:custDataLst>
          </p:nvPr>
        </p:nvSpPr>
        <p:spPr>
          <a:xfrm>
            <a:off x="285720" y="2214554"/>
            <a:ext cx="2071702" cy="169277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Variables psychologiques :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Peur de la récidive 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Contrôle émotionnel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Détresse émotionnelle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Antécédent psychologique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Soutien social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Estime de soi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Coping</a:t>
            </a:r>
          </a:p>
        </p:txBody>
      </p:sp>
      <p:sp>
        <p:nvSpPr>
          <p:cNvPr id="19" name="Rectangle 18"/>
          <p:cNvSpPr/>
          <p:nvPr>
            <p:custDataLst>
              <p:tags r:id="rId18"/>
            </p:custDataLst>
          </p:nvPr>
        </p:nvSpPr>
        <p:spPr>
          <a:xfrm>
            <a:off x="285720" y="3929066"/>
            <a:ext cx="2071702" cy="500066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>
            <p:custDataLst>
              <p:tags r:id="rId19"/>
            </p:custDataLst>
          </p:nvPr>
        </p:nvSpPr>
        <p:spPr>
          <a:xfrm>
            <a:off x="285720" y="3929066"/>
            <a:ext cx="2000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Variables médicales :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Traitement</a:t>
            </a:r>
          </a:p>
          <a:p>
            <a:endParaRPr lang="fr-FR" dirty="0"/>
          </a:p>
        </p:txBody>
      </p:sp>
      <p:sp>
        <p:nvSpPr>
          <p:cNvPr id="21" name="Rectangle 20"/>
          <p:cNvSpPr/>
          <p:nvPr>
            <p:custDataLst>
              <p:tags r:id="rId20"/>
            </p:custDataLst>
          </p:nvPr>
        </p:nvSpPr>
        <p:spPr>
          <a:xfrm>
            <a:off x="285720" y="4500570"/>
            <a:ext cx="2071702" cy="10001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>
            <p:custDataLst>
              <p:tags r:id="rId21"/>
            </p:custDataLst>
          </p:nvPr>
        </p:nvSpPr>
        <p:spPr>
          <a:xfrm>
            <a:off x="285720" y="4429132"/>
            <a:ext cx="2071734" cy="127727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Mode de vie : </a:t>
            </a:r>
            <a:endParaRPr lang="fr-FR" sz="13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Expérience par rapport aux techniques de relaxation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Activité physique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Qualité de vie</a:t>
            </a: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>
            <p:custDataLst>
              <p:tags r:id="rId22"/>
            </p:custDataLst>
          </p:nvPr>
        </p:nvSpPr>
        <p:spPr>
          <a:xfrm>
            <a:off x="285720" y="5572140"/>
            <a:ext cx="2071702" cy="7143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/>
          <p:cNvSpPr txBox="1"/>
          <p:nvPr>
            <p:custDataLst>
              <p:tags r:id="rId23"/>
            </p:custDataLst>
          </p:nvPr>
        </p:nvSpPr>
        <p:spPr>
          <a:xfrm>
            <a:off x="285720" y="5572140"/>
            <a:ext cx="2071702" cy="69249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Variables liées à la tâche :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Pensées intrusives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Capacité à se relaxer  </a:t>
            </a:r>
            <a:endParaRPr lang="fr-FR" sz="13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/>
          <p:cNvSpPr/>
          <p:nvPr>
            <p:custDataLst>
              <p:tags r:id="rId24"/>
            </p:custDataLst>
          </p:nvPr>
        </p:nvSpPr>
        <p:spPr>
          <a:xfrm>
            <a:off x="4929190" y="2500306"/>
            <a:ext cx="1643074" cy="1265555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/>
          <p:cNvSpPr/>
          <p:nvPr>
            <p:custDataLst>
              <p:tags r:id="rId25"/>
            </p:custDataLst>
          </p:nvPr>
        </p:nvSpPr>
        <p:spPr>
          <a:xfrm>
            <a:off x="7215206" y="1357298"/>
            <a:ext cx="1404819" cy="3500462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27" name="ZoneTexte 26"/>
          <p:cNvSpPr txBox="1"/>
          <p:nvPr>
            <p:custDataLst>
              <p:tags r:id="rId26"/>
            </p:custDataLst>
          </p:nvPr>
        </p:nvSpPr>
        <p:spPr>
          <a:xfrm>
            <a:off x="7215206" y="2500306"/>
            <a:ext cx="14048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Capacité</a:t>
            </a:r>
          </a:p>
          <a:p>
            <a:pPr algn="ctr"/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à </a:t>
            </a:r>
          </a:p>
          <a:p>
            <a:pPr algn="ctr"/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 relaxer</a:t>
            </a:r>
            <a:endParaRPr lang="fr-FR" sz="1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ZoneTexte 27"/>
          <p:cNvSpPr txBox="1"/>
          <p:nvPr>
            <p:custDataLst>
              <p:tags r:id="rId27"/>
            </p:custDataLst>
          </p:nvPr>
        </p:nvSpPr>
        <p:spPr>
          <a:xfrm>
            <a:off x="4786314" y="2928934"/>
            <a:ext cx="18264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Pensées intrusives</a:t>
            </a:r>
            <a:endParaRPr lang="fr-FR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>
            <p:custDataLst>
              <p:tags r:id="rId28"/>
            </p:custDataLst>
          </p:nvPr>
        </p:nvSpPr>
        <p:spPr>
          <a:xfrm>
            <a:off x="3071802" y="3929066"/>
            <a:ext cx="1428760" cy="1214446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Groupe 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 parole</a:t>
            </a:r>
            <a:endParaRPr lang="fr-FR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Flèche droite 30"/>
          <p:cNvSpPr/>
          <p:nvPr>
            <p:custDataLst>
              <p:tags r:id="rId29"/>
            </p:custDataLst>
          </p:nvPr>
        </p:nvSpPr>
        <p:spPr>
          <a:xfrm>
            <a:off x="4500562" y="1500174"/>
            <a:ext cx="2643206" cy="50006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lèche droite 31"/>
          <p:cNvSpPr/>
          <p:nvPr>
            <p:custDataLst>
              <p:tags r:id="rId30"/>
            </p:custDataLst>
          </p:nvPr>
        </p:nvSpPr>
        <p:spPr>
          <a:xfrm>
            <a:off x="4500562" y="4357694"/>
            <a:ext cx="2643206" cy="214314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lèche droite 32"/>
          <p:cNvSpPr/>
          <p:nvPr>
            <p:custDataLst>
              <p:tags r:id="rId31"/>
            </p:custDataLst>
          </p:nvPr>
        </p:nvSpPr>
        <p:spPr>
          <a:xfrm>
            <a:off x="2500298" y="1643050"/>
            <a:ext cx="571504" cy="214314"/>
          </a:xfrm>
          <a:prstGeom prst="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4" name="Double flèche horizontale 33"/>
          <p:cNvSpPr/>
          <p:nvPr>
            <p:custDataLst>
              <p:tags r:id="rId32"/>
            </p:custDataLst>
          </p:nvPr>
        </p:nvSpPr>
        <p:spPr>
          <a:xfrm>
            <a:off x="6572264" y="3000372"/>
            <a:ext cx="642942" cy="214314"/>
          </a:xfrm>
          <a:prstGeom prst="left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5" name="Connecteur droit avec flèche 34"/>
          <p:cNvCxnSpPr/>
          <p:nvPr>
            <p:custDataLst>
              <p:tags r:id="rId33"/>
            </p:custDataLst>
          </p:nvPr>
        </p:nvCxnSpPr>
        <p:spPr>
          <a:xfrm flipV="1">
            <a:off x="4296423" y="3643314"/>
            <a:ext cx="561329" cy="25793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/>
          <p:nvPr>
            <p:custDataLst>
              <p:tags r:id="rId34"/>
            </p:custDataLst>
          </p:nvPr>
        </p:nvCxnSpPr>
        <p:spPr>
          <a:xfrm>
            <a:off x="4298771" y="2319336"/>
            <a:ext cx="558981" cy="252408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Flèche droite 36"/>
          <p:cNvSpPr/>
          <p:nvPr>
            <p:custDataLst>
              <p:tags r:id="rId35"/>
            </p:custDataLst>
          </p:nvPr>
        </p:nvSpPr>
        <p:spPr>
          <a:xfrm>
            <a:off x="2500298" y="4357694"/>
            <a:ext cx="571504" cy="214314"/>
          </a:xfrm>
          <a:prstGeom prst="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28596" y="785794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fr-BE" sz="4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Hypothèses qualitatives</a:t>
            </a:r>
            <a:endParaRPr lang="fr-BE" sz="4400" b="1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857364"/>
            <a:ext cx="8229600" cy="4717172"/>
          </a:xfrm>
        </p:spPr>
        <p:txBody>
          <a:bodyPr/>
          <a:lstStyle/>
          <a:p>
            <a:endParaRPr lang="fr-BE" dirty="0" smtClean="0"/>
          </a:p>
          <a:p>
            <a:pPr algn="just"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de l’efficacité des exercices d’hypnose au fil des séances ;</a:t>
            </a:r>
          </a:p>
          <a:p>
            <a:pPr algn="just"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de freins lors des exercices d’autohypnose que lors des exercices d’hétéro-hypnose; </a:t>
            </a:r>
          </a:p>
          <a:p>
            <a:pPr algn="just"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Freins tendraient à disparaitre au fil des séances ;</a:t>
            </a:r>
          </a:p>
          <a:p>
            <a:pPr algn="just"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Pratique des exercices d’hypnose hors séance =&gt; évolution plus grande de la capacité de relaxation au fil des séances.  </a:t>
            </a:r>
            <a:endParaRPr lang="fr-BE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Connecteur droit avec flèche 6"/>
          <p:cNvCxnSpPr/>
          <p:nvPr>
            <p:custDataLst>
              <p:tags r:id="rId3"/>
            </p:custDataLst>
          </p:nvPr>
        </p:nvCxnSpPr>
        <p:spPr>
          <a:xfrm rot="5400000" flipH="1" flipV="1">
            <a:off x="1035819" y="2464587"/>
            <a:ext cx="21431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0034" y="428604"/>
            <a:ext cx="7467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fr-BE" sz="4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Méthodologie</a:t>
            </a:r>
            <a:r>
              <a:rPr lang="fr-BE" sz="4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BE" sz="4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Espace réservé du contenu 3" descr="Image1"/>
          <p:cNvPicPr>
            <a:picLocks noGrp="1"/>
          </p:cNvPicPr>
          <p:nvPr>
            <p:ph idx="1"/>
            <p:custDataLst>
              <p:tags r:id="rId2"/>
            </p:custDataLst>
          </p:nvPr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85860"/>
            <a:ext cx="7829576" cy="5139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214282" y="598338"/>
            <a:ext cx="7615262" cy="6259662"/>
          </a:xfrm>
        </p:spPr>
        <p:txBody>
          <a:bodyPr>
            <a:normAutofit fontScale="70000" lnSpcReduction="20000"/>
          </a:bodyPr>
          <a:lstStyle/>
          <a:p>
            <a:pPr algn="just"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BE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39 femmes en rémissions d’un cancer du sein : 22 ont intégré le groupe expérimental et 17 le groupe contrôle pour une durée de 6 mois.</a:t>
            </a:r>
          </a:p>
          <a:p>
            <a:pPr algn="just"/>
            <a:endParaRPr lang="fr-BE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BE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Lors des temps d’évaluation </a:t>
            </a:r>
            <a:r>
              <a:rPr lang="fr-BE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fr-BE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 algn="just">
              <a:buFont typeface="Wingdings" pitchFamily="2" charset="2"/>
              <a:buChar char="§"/>
            </a:pPr>
            <a:r>
              <a:rPr lang="fr-BE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Administration de questionnaires </a:t>
            </a:r>
            <a:r>
              <a:rPr lang="fr-BE" sz="29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(sociodémographiques, médical, habitudes de vie et antécédents psychologiques, relaxation)</a:t>
            </a:r>
            <a:r>
              <a:rPr lang="fr-BE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et d’échelles d’auto-évaluation </a:t>
            </a:r>
            <a:r>
              <a:rPr lang="fr-BE" sz="29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BE" sz="2900" dirty="0" smtClean="0">
                <a:solidFill>
                  <a:schemeClr val="tx2"/>
                </a:solidFill>
                <a:latin typeface="Times New Roman" pitchFamily="18" charset="0"/>
              </a:rPr>
              <a:t>estime de soi, soutien social, contrôle des émotions, peur de la récidive, HADS)</a:t>
            </a:r>
            <a:r>
              <a:rPr lang="fr-BE" sz="29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1" algn="just">
              <a:buFont typeface="Wingdings" pitchFamily="2" charset="2"/>
              <a:buChar char="§"/>
            </a:pPr>
            <a:r>
              <a:rPr lang="fr-BE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Réalisation de deux exercices de relaxation (spontanée et induite).</a:t>
            </a:r>
          </a:p>
          <a:p>
            <a:pPr lvl="1" algn="just">
              <a:buFont typeface="Wingdings" pitchFamily="2" charset="2"/>
              <a:buChar char="§"/>
            </a:pPr>
            <a:r>
              <a:rPr lang="fr-BE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Mesure des niveaux de relaxation à l’aide de l’échelle visuelle analogique (VAS) </a:t>
            </a:r>
            <a:r>
              <a:rPr lang="fr-BE" sz="29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 </a:t>
            </a:r>
            <a:r>
              <a:rPr lang="fr-BE" sz="29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dans quelle mesure, estimez – vous être parvenue à vous relaxer lors de cet exercice ?</a:t>
            </a:r>
            <a:r>
              <a:rPr lang="fr-BE" sz="29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»</a:t>
            </a:r>
          </a:p>
          <a:p>
            <a:pPr lvl="1" algn="just">
              <a:buNone/>
            </a:pPr>
            <a:endParaRPr lang="fr-BE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BE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Pour évaluer l’efficacité de l’intervention </a:t>
            </a:r>
            <a:r>
              <a:rPr lang="fr-BE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fr-BE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groupe expérimental et contrôle</a:t>
            </a:r>
          </a:p>
          <a:p>
            <a:pPr algn="just"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BE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Pour l’étude des variables associées </a:t>
            </a:r>
            <a:r>
              <a:rPr lang="fr-BE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fr-BE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groupe expérimental. </a:t>
            </a:r>
          </a:p>
          <a:p>
            <a:pPr algn="just"/>
            <a:endParaRPr lang="fr-BE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BE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Analyse qualitative de l’intervention de groupe : </a:t>
            </a:r>
          </a:p>
          <a:p>
            <a:pPr lvl="1" algn="just">
              <a:buFont typeface="Wingdings" pitchFamily="2" charset="2"/>
              <a:buChar char="§"/>
            </a:pPr>
            <a:r>
              <a:rPr lang="fr-BE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Construction de trois grilles d’analyse</a:t>
            </a:r>
          </a:p>
          <a:p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71600" y="285728"/>
            <a:ext cx="7772400" cy="92867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Résultats</a:t>
            </a:r>
            <a:r>
              <a:rPr kumimoji="0" lang="fr-BE" sz="2400" b="1" i="0" u="sng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concernant les </a:t>
            </a:r>
            <a:r>
              <a:rPr lang="fr-BE" sz="2400" b="1" u="sng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</a:t>
            </a:r>
            <a:r>
              <a:rPr kumimoji="0" lang="fr-BE" sz="24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ypothèses</a:t>
            </a:r>
            <a:r>
              <a:rPr kumimoji="0" lang="fr-BE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quantitatives</a:t>
            </a:r>
            <a:endParaRPr kumimoji="0" lang="fr-BE" sz="2400" b="1" i="0" u="sng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>
            <p:custDataLst>
              <p:tags r:id="rId2"/>
            </p:custDataLst>
          </p:nvPr>
        </p:nvSpPr>
        <p:spPr>
          <a:xfrm>
            <a:off x="142844" y="714356"/>
            <a:ext cx="2357454" cy="5500726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7" name="Rectangle 6"/>
          <p:cNvSpPr/>
          <p:nvPr>
            <p:custDataLst>
              <p:tags r:id="rId3"/>
            </p:custDataLst>
          </p:nvPr>
        </p:nvSpPr>
        <p:spPr>
          <a:xfrm>
            <a:off x="3071802" y="1071546"/>
            <a:ext cx="1428760" cy="1214446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Groupe 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TCC-hypnose  </a:t>
            </a:r>
            <a:endParaRPr lang="fr-FR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ZoneTexte 1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786579" y="3000372"/>
            <a:ext cx="571504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fr-FR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fr-FR" sz="1400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>
              <a:latin typeface="Calibri" pitchFamily="34" charset="0"/>
            </a:endParaRPr>
          </a:p>
        </p:txBody>
      </p:sp>
      <p:sp>
        <p:nvSpPr>
          <p:cNvPr id="9" name="ZoneTexte 38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1500" y="1857375"/>
            <a:ext cx="1857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10" name="ZoneTexte 40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71500" y="3286125"/>
            <a:ext cx="17859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11" name="ZoneTexte 1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00034" y="714356"/>
            <a:ext cx="2143125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12" name="Connecteur droit 11"/>
          <p:cNvCxnSpPr/>
          <p:nvPr>
            <p:custDataLst>
              <p:tags r:id="rId8"/>
            </p:custDataLst>
          </p:nvPr>
        </p:nvCxnSpPr>
        <p:spPr>
          <a:xfrm>
            <a:off x="214282" y="6429396"/>
            <a:ext cx="2357455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>
            <p:custDataLst>
              <p:tags r:id="rId9"/>
            </p:custDataLst>
          </p:nvPr>
        </p:nvCxnSpPr>
        <p:spPr>
          <a:xfrm>
            <a:off x="3071802" y="6429396"/>
            <a:ext cx="14287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>
            <p:custDataLst>
              <p:tags r:id="rId10"/>
            </p:custDataLst>
          </p:nvPr>
        </p:nvCxnSpPr>
        <p:spPr>
          <a:xfrm>
            <a:off x="5000628" y="6429396"/>
            <a:ext cx="3596728" cy="3102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>
            <p:custDataLst>
              <p:tags r:id="rId11"/>
            </p:custDataLst>
          </p:nvPr>
        </p:nvSpPr>
        <p:spPr>
          <a:xfrm>
            <a:off x="0" y="6488668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  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Avant l’intervention</a:t>
            </a:r>
            <a:endParaRPr lang="fr-FR" sz="1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ZoneTexte 15"/>
          <p:cNvSpPr txBox="1"/>
          <p:nvPr>
            <p:custDataLst>
              <p:tags r:id="rId12"/>
            </p:custDataLst>
          </p:nvPr>
        </p:nvSpPr>
        <p:spPr>
          <a:xfrm>
            <a:off x="2643174" y="6550223"/>
            <a:ext cx="2286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Pendant l’intervention</a:t>
            </a:r>
            <a:endParaRPr lang="fr-FR" sz="1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ZoneTexte 16"/>
          <p:cNvSpPr txBox="1"/>
          <p:nvPr>
            <p:custDataLst>
              <p:tags r:id="rId13"/>
            </p:custDataLst>
          </p:nvPr>
        </p:nvSpPr>
        <p:spPr>
          <a:xfrm>
            <a:off x="5357818" y="6550223"/>
            <a:ext cx="27146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Après l’intervention</a:t>
            </a:r>
            <a:endParaRPr lang="fr-FR" sz="1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>
            <p:custDataLst>
              <p:tags r:id="rId14"/>
            </p:custDataLst>
          </p:nvPr>
        </p:nvSpPr>
        <p:spPr>
          <a:xfrm>
            <a:off x="285720" y="857232"/>
            <a:ext cx="2071702" cy="857256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>
            <p:custDataLst>
              <p:tags r:id="rId15"/>
            </p:custDataLst>
          </p:nvPr>
        </p:nvSpPr>
        <p:spPr>
          <a:xfrm>
            <a:off x="285720" y="571480"/>
            <a:ext cx="207173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13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3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1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Variables sociodémographiques </a:t>
            </a:r>
          </a:p>
        </p:txBody>
      </p:sp>
      <p:sp>
        <p:nvSpPr>
          <p:cNvPr id="21" name="ZoneTexte 20"/>
          <p:cNvSpPr txBox="1"/>
          <p:nvPr>
            <p:custDataLst>
              <p:tags r:id="rId16"/>
            </p:custDataLst>
          </p:nvPr>
        </p:nvSpPr>
        <p:spPr>
          <a:xfrm>
            <a:off x="285720" y="1857364"/>
            <a:ext cx="2071702" cy="209288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Variables psychologiques :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Peur de la récidive </a:t>
            </a:r>
          </a:p>
          <a:p>
            <a:pPr algn="ctr"/>
            <a:r>
              <a:rPr lang="fr-FR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Contrôle émotionnel (p=0,109)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Détresse émotionnelle</a:t>
            </a:r>
          </a:p>
          <a:p>
            <a:pPr algn="ctr"/>
            <a:r>
              <a:rPr lang="fr-FR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Antécédent psychologique (p=0,044)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Soutien social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Estime de soi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Coping</a:t>
            </a:r>
          </a:p>
        </p:txBody>
      </p:sp>
      <p:sp>
        <p:nvSpPr>
          <p:cNvPr id="22" name="Rectangle 21"/>
          <p:cNvSpPr/>
          <p:nvPr>
            <p:custDataLst>
              <p:tags r:id="rId17"/>
            </p:custDataLst>
          </p:nvPr>
        </p:nvSpPr>
        <p:spPr>
          <a:xfrm>
            <a:off x="285720" y="4071942"/>
            <a:ext cx="2071702" cy="357190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/>
          <p:cNvSpPr txBox="1"/>
          <p:nvPr>
            <p:custDataLst>
              <p:tags r:id="rId18"/>
            </p:custDataLst>
          </p:nvPr>
        </p:nvSpPr>
        <p:spPr>
          <a:xfrm>
            <a:off x="357158" y="4071942"/>
            <a:ext cx="2000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Variables médicales</a:t>
            </a:r>
          </a:p>
          <a:p>
            <a:pPr algn="ctr"/>
            <a:endParaRPr lang="fr-FR" sz="13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  <p:sp>
        <p:nvSpPr>
          <p:cNvPr id="25" name="ZoneTexte 24"/>
          <p:cNvSpPr txBox="1"/>
          <p:nvPr>
            <p:custDataLst>
              <p:tags r:id="rId19"/>
            </p:custDataLst>
          </p:nvPr>
        </p:nvSpPr>
        <p:spPr>
          <a:xfrm>
            <a:off x="285720" y="4500570"/>
            <a:ext cx="2071734" cy="47705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Mode de vie </a:t>
            </a:r>
            <a:endParaRPr lang="fr-FR" sz="13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ZoneTexte 26"/>
          <p:cNvSpPr txBox="1"/>
          <p:nvPr>
            <p:custDataLst>
              <p:tags r:id="rId20"/>
            </p:custDataLst>
          </p:nvPr>
        </p:nvSpPr>
        <p:spPr>
          <a:xfrm>
            <a:off x="285720" y="5143512"/>
            <a:ext cx="2071702" cy="89255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Variables liées à la tâche :</a:t>
            </a:r>
          </a:p>
          <a:p>
            <a:pPr algn="ctr"/>
            <a:r>
              <a:rPr lang="fr-FR" sz="13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Pensées intrusives</a:t>
            </a:r>
          </a:p>
          <a:p>
            <a:pPr algn="ctr"/>
            <a:r>
              <a:rPr lang="fr-FR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Capacité à se relaxer (p=&lt;0,001)  </a:t>
            </a:r>
            <a:endParaRPr lang="fr-FR" sz="13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>
            <p:custDataLst>
              <p:tags r:id="rId21"/>
            </p:custDataLst>
          </p:nvPr>
        </p:nvSpPr>
        <p:spPr>
          <a:xfrm>
            <a:off x="4929190" y="2500306"/>
            <a:ext cx="1643074" cy="1265555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/>
          <p:cNvSpPr/>
          <p:nvPr>
            <p:custDataLst>
              <p:tags r:id="rId22"/>
            </p:custDataLst>
          </p:nvPr>
        </p:nvSpPr>
        <p:spPr>
          <a:xfrm>
            <a:off x="7215206" y="1357298"/>
            <a:ext cx="1404819" cy="3500462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30" name="ZoneTexte 29"/>
          <p:cNvSpPr txBox="1"/>
          <p:nvPr>
            <p:custDataLst>
              <p:tags r:id="rId23"/>
            </p:custDataLst>
          </p:nvPr>
        </p:nvSpPr>
        <p:spPr>
          <a:xfrm>
            <a:off x="7215206" y="2500306"/>
            <a:ext cx="14048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Capacité</a:t>
            </a:r>
          </a:p>
          <a:p>
            <a:pPr algn="ctr"/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à </a:t>
            </a:r>
          </a:p>
          <a:p>
            <a:pPr algn="ctr"/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 relaxer</a:t>
            </a:r>
            <a:endParaRPr lang="fr-FR" sz="1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ZoneTexte 30"/>
          <p:cNvSpPr txBox="1"/>
          <p:nvPr>
            <p:custDataLst>
              <p:tags r:id="rId24"/>
            </p:custDataLst>
          </p:nvPr>
        </p:nvSpPr>
        <p:spPr>
          <a:xfrm>
            <a:off x="4786314" y="2928934"/>
            <a:ext cx="18264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Pensées intrusives</a:t>
            </a:r>
            <a:endParaRPr lang="fr-FR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>
            <p:custDataLst>
              <p:tags r:id="rId25"/>
            </p:custDataLst>
          </p:nvPr>
        </p:nvSpPr>
        <p:spPr>
          <a:xfrm>
            <a:off x="3071802" y="3929066"/>
            <a:ext cx="1428760" cy="1214446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Groupe 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 parole</a:t>
            </a:r>
            <a:endParaRPr lang="fr-FR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Flèche droite 32"/>
          <p:cNvSpPr/>
          <p:nvPr>
            <p:custDataLst>
              <p:tags r:id="rId26"/>
            </p:custDataLst>
          </p:nvPr>
        </p:nvSpPr>
        <p:spPr>
          <a:xfrm>
            <a:off x="4500562" y="1500174"/>
            <a:ext cx="2643206" cy="50006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Flèche droite 33"/>
          <p:cNvSpPr/>
          <p:nvPr>
            <p:custDataLst>
              <p:tags r:id="rId27"/>
            </p:custDataLst>
          </p:nvPr>
        </p:nvSpPr>
        <p:spPr>
          <a:xfrm>
            <a:off x="4500562" y="4357694"/>
            <a:ext cx="2643206" cy="214314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Flèche droite 34"/>
          <p:cNvSpPr/>
          <p:nvPr>
            <p:custDataLst>
              <p:tags r:id="rId28"/>
            </p:custDataLst>
          </p:nvPr>
        </p:nvSpPr>
        <p:spPr>
          <a:xfrm>
            <a:off x="2500298" y="1643050"/>
            <a:ext cx="571504" cy="214314"/>
          </a:xfrm>
          <a:prstGeom prst="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6" name="Double flèche horizontale 35"/>
          <p:cNvSpPr/>
          <p:nvPr>
            <p:custDataLst>
              <p:tags r:id="rId29"/>
            </p:custDataLst>
          </p:nvPr>
        </p:nvSpPr>
        <p:spPr>
          <a:xfrm>
            <a:off x="6572264" y="3000372"/>
            <a:ext cx="642942" cy="214314"/>
          </a:xfrm>
          <a:prstGeom prst="left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7" name="Connecteur droit avec flèche 36"/>
          <p:cNvCxnSpPr/>
          <p:nvPr>
            <p:custDataLst>
              <p:tags r:id="rId30"/>
            </p:custDataLst>
          </p:nvPr>
        </p:nvCxnSpPr>
        <p:spPr>
          <a:xfrm flipV="1">
            <a:off x="4296423" y="3643314"/>
            <a:ext cx="561329" cy="25793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Connecteur droit avec flèche 37"/>
          <p:cNvCxnSpPr/>
          <p:nvPr>
            <p:custDataLst>
              <p:tags r:id="rId31"/>
            </p:custDataLst>
          </p:nvPr>
        </p:nvCxnSpPr>
        <p:spPr>
          <a:xfrm>
            <a:off x="4298771" y="2319336"/>
            <a:ext cx="558981" cy="252408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Flèche droite 38"/>
          <p:cNvSpPr/>
          <p:nvPr>
            <p:custDataLst>
              <p:tags r:id="rId32"/>
            </p:custDataLst>
          </p:nvPr>
        </p:nvSpPr>
        <p:spPr>
          <a:xfrm>
            <a:off x="2500298" y="4357694"/>
            <a:ext cx="571504" cy="214314"/>
          </a:xfrm>
          <a:prstGeom prst="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0034" y="714356"/>
            <a:ext cx="7467600" cy="725470"/>
          </a:xfrm>
        </p:spPr>
        <p:txBody>
          <a:bodyPr>
            <a:noAutofit/>
          </a:bodyPr>
          <a:lstStyle/>
          <a:p>
            <a:pPr algn="ctr"/>
            <a:r>
              <a:rPr lang="fr-BE" sz="3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Résultats/ discussion concernant les hypothèses quantitatives </a:t>
            </a:r>
            <a:endParaRPr lang="fr-BE" sz="3400" b="1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00034" y="1741346"/>
            <a:ext cx="7467600" cy="5116654"/>
          </a:xfrm>
        </p:spPr>
        <p:txBody>
          <a:bodyPr>
            <a:normAutofit fontScale="92500"/>
          </a:bodyPr>
          <a:lstStyle/>
          <a:p>
            <a:pPr algn="just"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fr-BE" sz="3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Hypothèse générale </a:t>
            </a:r>
          </a:p>
          <a:p>
            <a:pPr lvl="1" algn="just">
              <a:buFont typeface="Wingdings" pitchFamily="2" charset="2"/>
              <a:buChar char="§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Aucun effet significatif du groupe</a:t>
            </a:r>
            <a:r>
              <a:rPr lang="fr-BE" sz="2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et du temps</a:t>
            </a:r>
            <a:r>
              <a:rPr lang="fr-BE" sz="2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sur la capacité de relaxation </a:t>
            </a:r>
          </a:p>
          <a:p>
            <a:pPr lvl="1" algn="just">
              <a:buFont typeface="Wingdings" pitchFamily="2" charset="2"/>
              <a:buChar char="§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Explications possible :</a:t>
            </a:r>
          </a:p>
          <a:p>
            <a:pPr lvl="2" algn="just">
              <a:buFont typeface="Wingdings" pitchFamily="2" charset="2"/>
              <a:buChar char="Ø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Variable subjective </a:t>
            </a: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Évolution incertaine ;</a:t>
            </a:r>
          </a:p>
          <a:p>
            <a:pPr lvl="2" algn="just">
              <a:buFont typeface="Wingdings" pitchFamily="2" charset="2"/>
              <a:buChar char="Ø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Travaillent et abordent leurs difficultés ; </a:t>
            </a:r>
          </a:p>
          <a:p>
            <a:pPr lvl="2" algn="just">
              <a:buFont typeface="Wingdings" pitchFamily="2" charset="2"/>
              <a:buChar char="Ø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Différence de la capacité de relaxation avant l’intervention entre les deux groupes </a:t>
            </a: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Non marquée </a:t>
            </a:r>
          </a:p>
          <a:p>
            <a:pPr lvl="2" algn="just">
              <a:buFont typeface="Wingdings" pitchFamily="2" charset="2"/>
              <a:buChar char="Ø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Capacité de relaxation avant l’intervention plus élevée dans le groupe de parole ;</a:t>
            </a:r>
          </a:p>
          <a:p>
            <a:pPr lvl="2" algn="just">
              <a:buFont typeface="Wingdings" pitchFamily="2" charset="2"/>
              <a:buChar char="Ø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10 patientes sur 17 du groupe contrôle ont une certaine expérience des techniques de relaxation ; </a:t>
            </a:r>
          </a:p>
          <a:p>
            <a:pPr lvl="2" algn="just">
              <a:buFont typeface="Wingdings" pitchFamily="2" charset="2"/>
              <a:buChar char="Ø"/>
            </a:pPr>
            <a:r>
              <a:rPr lang="fr-BE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Effet d’apprentissage. </a:t>
            </a:r>
          </a:p>
          <a:p>
            <a:pPr>
              <a:buNone/>
            </a:pPr>
            <a:endParaRPr lang="fr-BE" dirty="0" smtClean="0"/>
          </a:p>
          <a:p>
            <a:pPr>
              <a:buNone/>
            </a:pPr>
            <a:endParaRPr lang="fr-BE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in">
  <a:themeElements>
    <a:clrScheme name="Urbai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i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i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2493</TotalTime>
  <Words>248</Words>
  <Application>Microsoft Office PowerPoint</Application>
  <PresentationFormat>Affichage à l'écran (4:3)</PresentationFormat>
  <Paragraphs>227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Urbain</vt:lpstr>
      <vt:lpstr> Apprentissage de l’autohypnose après un cancer du sein : Quel est son effet sur la capacité de relaxation des patientes ? </vt:lpstr>
      <vt:lpstr>Introduction théorique </vt:lpstr>
      <vt:lpstr>Diapositive 3</vt:lpstr>
      <vt:lpstr>Hypothèses quantitatives</vt:lpstr>
      <vt:lpstr>Hypothèses qualitatives</vt:lpstr>
      <vt:lpstr>Méthodologie </vt:lpstr>
      <vt:lpstr>Diapositive 7</vt:lpstr>
      <vt:lpstr>Diapositive 8</vt:lpstr>
      <vt:lpstr>Résultats/ discussion concernant les hypothèses quantitatives </vt:lpstr>
      <vt:lpstr>Résultats / discussion concernant les hypothèses quantitatives </vt:lpstr>
      <vt:lpstr>Résultats / discussion concernant les hypothèses qualitatives </vt:lpstr>
      <vt:lpstr>Diapositive 12</vt:lpstr>
      <vt:lpstr>Merci pour votre attention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Apprentissage de l’autohypnose après un cancer du sein : Quel est son effet sur la capacité de relaxation des patientes ?</dc:title>
  <dc:creator>SARAH</dc:creator>
  <cp:lastModifiedBy>SARAH</cp:lastModifiedBy>
  <cp:revision>134</cp:revision>
  <dcterms:created xsi:type="dcterms:W3CDTF">2012-08-21T13:18:57Z</dcterms:created>
  <dcterms:modified xsi:type="dcterms:W3CDTF">2012-08-28T12:24:04Z</dcterms:modified>
</cp:coreProperties>
</file>