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CF6"/>
    <a:srgbClr val="C2D2F6"/>
    <a:srgbClr val="66CCFF"/>
    <a:srgbClr val="B8C569"/>
    <a:srgbClr val="D2E0B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765" autoAdjust="0"/>
    <p:restoredTop sz="94624" autoAdjust="0"/>
  </p:normalViewPr>
  <p:slideViewPr>
    <p:cSldViewPr>
      <p:cViewPr>
        <p:scale>
          <a:sx n="66" d="100"/>
          <a:sy n="66" d="100"/>
        </p:scale>
        <p:origin x="-2040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C7426B4-3E32-4563-B746-4C618FA19B9C}" type="datetimeFigureOut">
              <a:rPr lang="fr-BE" smtClean="0"/>
              <a:pPr/>
              <a:t>4/09/2014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76EE3B1-5E95-4DD7-8C2D-DD62557A4957}" type="slidenum">
              <a:rPr lang="fr-BE" smtClean="0"/>
              <a:pPr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3768" y="3212976"/>
            <a:ext cx="6400800" cy="1600200"/>
          </a:xfrm>
        </p:spPr>
        <p:txBody>
          <a:bodyPr>
            <a:normAutofit/>
          </a:bodyPr>
          <a:lstStyle/>
          <a:p>
            <a:pPr algn="r"/>
            <a:r>
              <a:rPr lang="fr-BE" sz="1600" b="1" dirty="0" smtClean="0">
                <a:solidFill>
                  <a:srgbClr val="000000"/>
                </a:solidFill>
                <a:latin typeface="Calibri" pitchFamily="32" charset="0"/>
                <a:ea typeface="+mj-ea"/>
                <a:cs typeface="Arial Unicode MS" charset="0"/>
              </a:rPr>
              <a:t>Par Aala Amdjadi Nina</a:t>
            </a:r>
            <a:br>
              <a:rPr lang="fr-BE" sz="1600" b="1" dirty="0" smtClean="0">
                <a:solidFill>
                  <a:srgbClr val="000000"/>
                </a:solidFill>
                <a:latin typeface="Calibri" pitchFamily="32" charset="0"/>
                <a:ea typeface="+mj-ea"/>
                <a:cs typeface="Arial Unicode MS" charset="0"/>
              </a:rPr>
            </a:br>
            <a:r>
              <a:rPr lang="fr-BE" sz="1600" b="1" dirty="0" smtClean="0">
                <a:solidFill>
                  <a:srgbClr val="000000"/>
                </a:solidFill>
                <a:latin typeface="Calibri" pitchFamily="32" charset="0"/>
                <a:ea typeface="+mj-ea"/>
                <a:cs typeface="Arial Unicode MS" charset="0"/>
              </a:rPr>
              <a:t>Sous la direction de I. </a:t>
            </a:r>
            <a:r>
              <a:rPr lang="fr-BE" sz="1600" b="1" dirty="0" err="1" smtClean="0">
                <a:solidFill>
                  <a:srgbClr val="000000"/>
                </a:solidFill>
                <a:latin typeface="Calibri" pitchFamily="32" charset="0"/>
                <a:ea typeface="+mj-ea"/>
                <a:cs typeface="Arial Unicode MS" charset="0"/>
              </a:rPr>
              <a:t>Merckaert</a:t>
            </a:r>
            <a:endParaRPr lang="fr-BE" sz="1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215900" lvl="0" indent="-214313" defTabSz="449263" fontAlgn="base" hangingPunct="0">
              <a:lnSpc>
                <a:spcPct val="102000"/>
              </a:lnSpc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fr-BE" sz="24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  <a:t/>
            </a:r>
            <a:br>
              <a:rPr lang="fr-BE" sz="24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</a:br>
            <a:r>
              <a:rPr lang="fr-BE" sz="24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  <a:t/>
            </a:r>
            <a:br>
              <a:rPr lang="fr-BE" sz="24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</a:br>
            <a:r>
              <a:rPr lang="fr-BE" sz="24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  <a:t/>
            </a:r>
            <a:br>
              <a:rPr lang="fr-BE" sz="24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</a:br>
            <a:r>
              <a:rPr lang="fr-BE" sz="24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  <a:t/>
            </a:r>
            <a:br>
              <a:rPr lang="fr-BE" sz="24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</a:br>
            <a:r>
              <a:rPr lang="fr-BE" sz="22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  <a:t>Le don de soi et le soutien à autrui dans un groupe thérapeutique pour femmes en rémission d'un cancer du sein</a:t>
            </a:r>
            <a:br>
              <a:rPr lang="fr-BE" sz="22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</a:br>
            <a:r>
              <a:rPr lang="fr-BE" sz="22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  <a:t/>
            </a:r>
            <a:br>
              <a:rPr lang="fr-BE" sz="22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</a:br>
            <a:r>
              <a:rPr lang="fr-BE" sz="22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  <a:t>Quelle influence sur la détresse émotionnelle et l'estime de soi ?</a:t>
            </a:r>
            <a:br>
              <a:rPr lang="fr-BE" sz="22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</a:br>
            <a:r>
              <a:rPr lang="fr-BE" sz="24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  <a:t/>
            </a:r>
            <a:br>
              <a:rPr lang="fr-BE" sz="24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</a:br>
            <a:r>
              <a:rPr lang="fr-BE" sz="22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  <a:t/>
            </a:r>
            <a:br>
              <a:rPr lang="fr-BE" sz="2200" b="1" dirty="0" smtClean="0">
                <a:solidFill>
                  <a:srgbClr val="000000"/>
                </a:solidFill>
                <a:latin typeface="Calibri" pitchFamily="32" charset="0"/>
                <a:ea typeface="+mn-ea"/>
                <a:cs typeface="Arial Unicode MS" charset="0"/>
              </a:rPr>
            </a:b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Synthèse, limites et pistes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BE" b="1" dirty="0" smtClean="0">
                <a:latin typeface="Calibri" pitchFamily="34" charset="0"/>
              </a:rPr>
              <a:t>Quantitatif</a:t>
            </a:r>
            <a:r>
              <a:rPr lang="fr-BE" dirty="0" smtClean="0">
                <a:latin typeface="Calibri" pitchFamily="34" charset="0"/>
              </a:rPr>
              <a:t>:  non confirmé </a:t>
            </a:r>
            <a:r>
              <a:rPr lang="fr-BE" sz="2000" dirty="0" smtClean="0">
                <a:latin typeface="Calibri" pitchFamily="34" charset="0"/>
              </a:rPr>
              <a:t>(mais extrémités)</a:t>
            </a:r>
            <a:endParaRPr lang="fr-BE" sz="2400" dirty="0" smtClean="0">
              <a:latin typeface="Calibri" pitchFamily="34" charset="0"/>
            </a:endParaRPr>
          </a:p>
          <a:p>
            <a:pPr algn="just"/>
            <a:r>
              <a:rPr lang="fr-BE" b="1" dirty="0" smtClean="0">
                <a:latin typeface="Calibri" pitchFamily="34" charset="0"/>
              </a:rPr>
              <a:t>Semi-qualitatif</a:t>
            </a:r>
            <a:r>
              <a:rPr lang="fr-BE" dirty="0" smtClean="0">
                <a:latin typeface="Calibri" pitchFamily="34" charset="0"/>
              </a:rPr>
              <a:t>:  non confirmé </a:t>
            </a:r>
            <a:r>
              <a:rPr lang="fr-BE" sz="2000" dirty="0" smtClean="0">
                <a:latin typeface="Calibri" pitchFamily="34" charset="0"/>
              </a:rPr>
              <a:t>(mais cas par cas)</a:t>
            </a:r>
            <a:endParaRPr lang="fr-BE" sz="2400" dirty="0" smtClean="0">
              <a:latin typeface="Calibri" pitchFamily="34" charset="0"/>
            </a:endParaRPr>
          </a:p>
          <a:p>
            <a:pPr algn="just">
              <a:buNone/>
            </a:pPr>
            <a:endParaRPr lang="fr-BE" dirty="0" smtClean="0">
              <a:latin typeface="Calibri" pitchFamily="34" charset="0"/>
            </a:endParaRPr>
          </a:p>
          <a:p>
            <a:pPr algn="just"/>
            <a:r>
              <a:rPr lang="fr-BE" b="1" dirty="0" smtClean="0">
                <a:latin typeface="Calibri" pitchFamily="34" charset="0"/>
              </a:rPr>
              <a:t>Limites</a:t>
            </a:r>
            <a:r>
              <a:rPr lang="fr-BE" sz="2400" dirty="0" smtClean="0">
                <a:latin typeface="Calibri" pitchFamily="34" charset="0"/>
              </a:rPr>
              <a:t>: </a:t>
            </a:r>
            <a:endParaRPr lang="fr-BE" sz="2400" dirty="0" smtClean="0">
              <a:latin typeface="Calibri" pitchFamily="34" charset="0"/>
            </a:endParaRPr>
          </a:p>
          <a:p>
            <a:pPr lvl="1" algn="just"/>
            <a:r>
              <a:rPr lang="fr-BE" sz="2200" dirty="0" smtClean="0">
                <a:latin typeface="Calibri" pitchFamily="34" charset="0"/>
              </a:rPr>
              <a:t>T</a:t>
            </a:r>
            <a:r>
              <a:rPr lang="fr-BE" sz="2200" dirty="0" smtClean="0">
                <a:latin typeface="Calibri" pitchFamily="34" charset="0"/>
              </a:rPr>
              <a:t>aille </a:t>
            </a:r>
            <a:r>
              <a:rPr lang="fr-BE" sz="2200" dirty="0" smtClean="0">
                <a:latin typeface="Calibri" pitchFamily="34" charset="0"/>
              </a:rPr>
              <a:t>des </a:t>
            </a:r>
            <a:r>
              <a:rPr lang="fr-BE" sz="2200" dirty="0" smtClean="0">
                <a:latin typeface="Calibri" pitchFamily="34" charset="0"/>
              </a:rPr>
              <a:t>échantillons</a:t>
            </a:r>
          </a:p>
          <a:p>
            <a:pPr lvl="1" algn="just"/>
            <a:r>
              <a:rPr lang="fr-BE" sz="2200" dirty="0" smtClean="0">
                <a:latin typeface="Calibri" pitchFamily="34" charset="0"/>
              </a:rPr>
              <a:t>U</a:t>
            </a:r>
            <a:r>
              <a:rPr lang="fr-BE" sz="2200" dirty="0" smtClean="0">
                <a:latin typeface="Calibri" pitchFamily="34" charset="0"/>
              </a:rPr>
              <a:t>n </a:t>
            </a:r>
            <a:r>
              <a:rPr lang="fr-BE" sz="2200" dirty="0" smtClean="0">
                <a:latin typeface="Calibri" pitchFamily="34" charset="0"/>
              </a:rPr>
              <a:t>seul </a:t>
            </a:r>
            <a:r>
              <a:rPr lang="fr-BE" sz="2200" dirty="0" smtClean="0">
                <a:latin typeface="Calibri" pitchFamily="34" charset="0"/>
              </a:rPr>
              <a:t>item</a:t>
            </a:r>
          </a:p>
          <a:p>
            <a:pPr lvl="1" algn="just"/>
            <a:r>
              <a:rPr lang="fr-BE" sz="2200" dirty="0" smtClean="0">
                <a:latin typeface="Calibri" pitchFamily="34" charset="0"/>
              </a:rPr>
              <a:t>G</a:t>
            </a:r>
            <a:r>
              <a:rPr lang="fr-BE" sz="2200" dirty="0" smtClean="0">
                <a:latin typeface="Calibri" pitchFamily="34" charset="0"/>
              </a:rPr>
              <a:t>rille </a:t>
            </a:r>
            <a:r>
              <a:rPr lang="fr-BE" sz="2200" dirty="0" smtClean="0">
                <a:latin typeface="Calibri" pitchFamily="34" charset="0"/>
              </a:rPr>
              <a:t>d’observation</a:t>
            </a:r>
          </a:p>
          <a:p>
            <a:pPr algn="just"/>
            <a:r>
              <a:rPr lang="fr-BE" b="1" dirty="0" smtClean="0">
                <a:latin typeface="Calibri" pitchFamily="34" charset="0"/>
              </a:rPr>
              <a:t>Pistes</a:t>
            </a:r>
            <a:r>
              <a:rPr lang="fr-BE" sz="2400" dirty="0" smtClean="0">
                <a:latin typeface="Calibri" pitchFamily="34" charset="0"/>
              </a:rPr>
              <a:t>: </a:t>
            </a:r>
            <a:endParaRPr lang="fr-BE" sz="2400" dirty="0" smtClean="0">
              <a:latin typeface="Calibri" pitchFamily="34" charset="0"/>
            </a:endParaRPr>
          </a:p>
          <a:p>
            <a:pPr lvl="1" algn="just"/>
            <a:r>
              <a:rPr lang="fr-BE" sz="2200" dirty="0" smtClean="0">
                <a:latin typeface="Calibri" pitchFamily="34" charset="0"/>
              </a:rPr>
              <a:t>C</a:t>
            </a:r>
            <a:r>
              <a:rPr lang="fr-BE" sz="2200" dirty="0" smtClean="0">
                <a:latin typeface="Calibri" pitchFamily="34" charset="0"/>
              </a:rPr>
              <a:t>omparaison </a:t>
            </a:r>
            <a:r>
              <a:rPr lang="fr-BE" sz="2200" dirty="0" smtClean="0">
                <a:latin typeface="Calibri" pitchFamily="34" charset="0"/>
              </a:rPr>
              <a:t>de moyenne avec échantillon plus </a:t>
            </a:r>
            <a:r>
              <a:rPr lang="fr-BE" sz="2200" dirty="0" smtClean="0">
                <a:latin typeface="Calibri" pitchFamily="34" charset="0"/>
              </a:rPr>
              <a:t>grand</a:t>
            </a:r>
          </a:p>
          <a:p>
            <a:pPr lvl="1" algn="just"/>
            <a:r>
              <a:rPr lang="fr-BE" sz="2200" dirty="0" smtClean="0">
                <a:latin typeface="Calibri" pitchFamily="34" charset="0"/>
              </a:rPr>
              <a:t>I</a:t>
            </a:r>
            <a:r>
              <a:rPr lang="fr-BE" sz="2200" dirty="0" smtClean="0">
                <a:latin typeface="Calibri" pitchFamily="34" charset="0"/>
              </a:rPr>
              <a:t>mplication </a:t>
            </a:r>
            <a:r>
              <a:rPr lang="fr-BE" sz="2200" dirty="0" smtClean="0">
                <a:latin typeface="Calibri" pitchFamily="34" charset="0"/>
              </a:rPr>
              <a:t>tout du </a:t>
            </a:r>
            <a:r>
              <a:rPr lang="fr-BE" sz="2200" dirty="0" smtClean="0">
                <a:latin typeface="Calibri" pitchFamily="34" charset="0"/>
              </a:rPr>
              <a:t>long</a:t>
            </a:r>
          </a:p>
          <a:p>
            <a:pPr lvl="1" algn="just"/>
            <a:r>
              <a:rPr lang="fr-BE" sz="2200" dirty="0" smtClean="0">
                <a:latin typeface="Calibri" pitchFamily="34" charset="0"/>
              </a:rPr>
              <a:t>C</a:t>
            </a:r>
            <a:r>
              <a:rPr lang="fr-BE" sz="2200" dirty="0" smtClean="0">
                <a:latin typeface="Calibri" pitchFamily="34" charset="0"/>
              </a:rPr>
              <a:t>otation </a:t>
            </a:r>
            <a:r>
              <a:rPr lang="fr-BE" sz="2200" dirty="0" smtClean="0">
                <a:latin typeface="Calibri" pitchFamily="34" charset="0"/>
              </a:rPr>
              <a:t>soutien reçu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fr-BE" sz="3600" dirty="0" smtClean="0"/>
              <a:t>Merci de votre attention</a:t>
            </a:r>
            <a:endParaRPr lang="fr-BE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latin typeface="Calibri" pitchFamily="32" charset="0"/>
              </a:rPr>
              <a:t>Revue de la L</a:t>
            </a:r>
            <a:r>
              <a:rPr lang="fr-BE" dirty="0" smtClean="0">
                <a:latin typeface="Calibri" pitchFamily="32" charset="0"/>
              </a:rPr>
              <a:t>ittérature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49552"/>
          </a:xfrm>
        </p:spPr>
        <p:txBody>
          <a:bodyPr>
            <a:normAutofit fontScale="92500" lnSpcReduction="20000"/>
          </a:bodyPr>
          <a:lstStyle/>
          <a:p>
            <a:pPr marL="431800" lvl="0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Cancer du sein et </a:t>
            </a:r>
            <a:r>
              <a:rPr lang="fr-BE" b="1" dirty="0" smtClean="0">
                <a:latin typeface="Calibri" pitchFamily="32" charset="0"/>
              </a:rPr>
              <a:t>détresse émotionnelle</a:t>
            </a:r>
            <a:r>
              <a:rPr lang="fr-BE" dirty="0" smtClean="0">
                <a:latin typeface="Calibri" pitchFamily="32" charset="0"/>
              </a:rPr>
              <a:t> </a:t>
            </a:r>
            <a:endParaRPr lang="fr-BE" dirty="0" smtClean="0">
              <a:latin typeface="Calibri" pitchFamily="32" charset="0"/>
            </a:endParaRP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Identité féminine</a:t>
            </a: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Incompétence</a:t>
            </a: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Honte</a:t>
            </a:r>
            <a:endParaRPr lang="fr-BE" dirty="0" smtClean="0">
              <a:latin typeface="Calibri" pitchFamily="32" charset="0"/>
            </a:endParaRPr>
          </a:p>
          <a:p>
            <a:pPr marL="431800" lvl="0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Cancer du sein et </a:t>
            </a:r>
            <a:r>
              <a:rPr lang="fr-BE" b="1" dirty="0" smtClean="0">
                <a:latin typeface="Calibri" pitchFamily="32" charset="0"/>
              </a:rPr>
              <a:t>estime de </a:t>
            </a:r>
            <a:r>
              <a:rPr lang="fr-BE" b="1" dirty="0" smtClean="0">
                <a:latin typeface="Calibri" pitchFamily="32" charset="0"/>
              </a:rPr>
              <a:t>soi</a:t>
            </a:r>
            <a:endParaRPr lang="fr-BE" dirty="0" smtClean="0">
              <a:latin typeface="Calibri" pitchFamily="32" charset="0"/>
            </a:endParaRP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A</a:t>
            </a:r>
            <a:r>
              <a:rPr lang="fr-BE" dirty="0" smtClean="0">
                <a:latin typeface="Calibri" pitchFamily="32" charset="0"/>
              </a:rPr>
              <a:t>pparence physique</a:t>
            </a: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Incompétence</a:t>
            </a:r>
            <a:endParaRPr lang="fr-BE" dirty="0" smtClean="0">
              <a:latin typeface="Calibri" pitchFamily="32" charset="0"/>
            </a:endParaRPr>
          </a:p>
          <a:p>
            <a:pPr marL="431800" lvl="0" indent="-323850" algn="just">
              <a:lnSpc>
                <a:spcPct val="102000"/>
              </a:lnSpc>
              <a:buClr>
                <a:srgbClr val="0E594D"/>
              </a:buClr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fr-BE" dirty="0" smtClean="0">
              <a:latin typeface="Calibri" pitchFamily="32" charset="0"/>
            </a:endParaRPr>
          </a:p>
          <a:p>
            <a:pPr marL="431800" lvl="0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b="1" dirty="0" smtClean="0">
                <a:latin typeface="Calibri" pitchFamily="32" charset="0"/>
              </a:rPr>
              <a:t>Soutien à </a:t>
            </a:r>
            <a:r>
              <a:rPr lang="fr-BE" b="1" dirty="0" smtClean="0">
                <a:latin typeface="Calibri" pitchFamily="32" charset="0"/>
              </a:rPr>
              <a:t>autrui</a:t>
            </a:r>
            <a:endParaRPr lang="fr-BE" dirty="0" smtClean="0">
              <a:latin typeface="Calibri" pitchFamily="32" charset="0"/>
            </a:endParaRP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M</a:t>
            </a:r>
            <a:r>
              <a:rPr lang="fr-BE" dirty="0" smtClean="0">
                <a:latin typeface="Calibri" pitchFamily="32" charset="0"/>
              </a:rPr>
              <a:t>aturation post-traumatique</a:t>
            </a: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C</a:t>
            </a:r>
            <a:r>
              <a:rPr lang="fr-BE" dirty="0" smtClean="0">
                <a:latin typeface="Calibri" pitchFamily="32" charset="0"/>
              </a:rPr>
              <a:t>omparaison sociale</a:t>
            </a: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 </a:t>
            </a:r>
            <a:r>
              <a:rPr lang="fr-BE" dirty="0" smtClean="0">
                <a:latin typeface="Calibri" pitchFamily="32" charset="0"/>
              </a:rPr>
              <a:t>C</a:t>
            </a:r>
            <a:r>
              <a:rPr lang="fr-BE" dirty="0" smtClean="0">
                <a:latin typeface="Calibri" pitchFamily="32" charset="0"/>
              </a:rPr>
              <a:t>ompétence  </a:t>
            </a:r>
            <a:r>
              <a:rPr lang="fr-BE" dirty="0" smtClean="0">
                <a:latin typeface="Wingdings" charset="2"/>
              </a:rPr>
              <a:t></a:t>
            </a:r>
            <a:endParaRPr lang="fr-BE" dirty="0" smtClean="0">
              <a:latin typeface="Calibri" pitchFamily="32" charset="0"/>
            </a:endParaRP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latin typeface="Calibri" pitchFamily="32" charset="0"/>
              </a:rPr>
              <a:t> </a:t>
            </a:r>
            <a:r>
              <a:rPr lang="fr-BE" dirty="0" smtClean="0">
                <a:latin typeface="Calibri" pitchFamily="32" charset="0"/>
              </a:rPr>
              <a:t>I</a:t>
            </a:r>
            <a:r>
              <a:rPr lang="fr-BE" dirty="0" smtClean="0">
                <a:latin typeface="Calibri" pitchFamily="32" charset="0"/>
              </a:rPr>
              <a:t>ntégration sociale</a:t>
            </a: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fr-BE" dirty="0" smtClean="0">
                <a:solidFill>
                  <a:srgbClr val="FF0000"/>
                </a:solidFill>
                <a:latin typeface="Calibri" pitchFamily="32" charset="0"/>
                <a:sym typeface="Symbol"/>
              </a:rPr>
              <a:t> détresse </a:t>
            </a:r>
            <a:r>
              <a:rPr lang="fr-BE" dirty="0" smtClean="0">
                <a:solidFill>
                  <a:srgbClr val="FF0000"/>
                </a:solidFill>
                <a:latin typeface="Calibri"/>
                <a:sym typeface="Symbol"/>
              </a:rPr>
              <a:t>↘ estime↗</a:t>
            </a:r>
            <a:endParaRPr lang="fr-BE" dirty="0" smtClean="0">
              <a:solidFill>
                <a:srgbClr val="FF0000"/>
              </a:solidFill>
              <a:latin typeface="Calibri" pitchFamily="3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latin typeface="Calibri" pitchFamily="32" charset="0"/>
              </a:rPr>
              <a:t>Revue de la L</a:t>
            </a:r>
            <a:r>
              <a:rPr lang="fr-BE" dirty="0" smtClean="0">
                <a:latin typeface="Calibri" pitchFamily="32" charset="0"/>
              </a:rPr>
              <a:t>ittérature </a:t>
            </a:r>
            <a:r>
              <a:rPr lang="fr-BE" dirty="0" smtClean="0">
                <a:latin typeface="Calibri" pitchFamily="32" charset="0"/>
              </a:rPr>
              <a:t>(2)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49552"/>
          </a:xfrm>
        </p:spPr>
        <p:txBody>
          <a:bodyPr>
            <a:normAutofit fontScale="92500" lnSpcReduction="20000"/>
          </a:bodyPr>
          <a:lstStyle/>
          <a:p>
            <a:pPr marL="431800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sz="2800" b="1" dirty="0" smtClean="0">
                <a:latin typeface="Calibri" pitchFamily="32" charset="0"/>
              </a:rPr>
              <a:t>Don de soi</a:t>
            </a:r>
            <a:r>
              <a:rPr lang="fr-BE" sz="2800" dirty="0" smtClean="0">
                <a:latin typeface="Calibri" pitchFamily="32" charset="0"/>
              </a:rPr>
              <a:t> </a:t>
            </a:r>
            <a:r>
              <a:rPr lang="fr-BE" sz="2800" dirty="0" smtClean="0">
                <a:latin typeface="Calibri" pitchFamily="32" charset="0"/>
              </a:rPr>
              <a:t>: modèle de Smith</a:t>
            </a:r>
            <a:endParaRPr lang="fr-BE" sz="2800" dirty="0" smtClean="0">
              <a:latin typeface="Calibri" pitchFamily="32" charset="0"/>
            </a:endParaRP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b="1" dirty="0" smtClean="0">
                <a:latin typeface="Calibri" pitchFamily="32" charset="0"/>
              </a:rPr>
              <a:t>D</a:t>
            </a:r>
            <a:r>
              <a:rPr lang="fr-BE" b="1" dirty="0" smtClean="0">
                <a:latin typeface="Calibri" pitchFamily="32" charset="0"/>
              </a:rPr>
              <a:t>étresse</a:t>
            </a:r>
            <a:r>
              <a:rPr lang="fr-BE" b="1" dirty="0" smtClean="0">
                <a:latin typeface="Calibri" pitchFamily="32" charset="0"/>
              </a:rPr>
              <a:t> </a:t>
            </a:r>
            <a:r>
              <a:rPr lang="fr-BE" b="1" dirty="0" smtClean="0">
                <a:latin typeface="Calibri"/>
              </a:rPr>
              <a:t>↘</a:t>
            </a:r>
            <a:endParaRPr lang="fr-BE" dirty="0" smtClean="0">
              <a:latin typeface="Calibri" pitchFamily="32" charset="0"/>
            </a:endParaRPr>
          </a:p>
          <a:p>
            <a:pPr marL="980440" lvl="2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dirty="0" smtClean="0">
                <a:latin typeface="Calibri" pitchFamily="32" charset="0"/>
              </a:rPr>
              <a:t>C</a:t>
            </a:r>
            <a:r>
              <a:rPr lang="fr-BE" dirty="0" smtClean="0">
                <a:latin typeface="Calibri" pitchFamily="32" charset="0"/>
              </a:rPr>
              <a:t>atharsis</a:t>
            </a:r>
            <a:r>
              <a:rPr lang="fr-BE" dirty="0" smtClean="0">
                <a:latin typeface="Calibri" pitchFamily="32" charset="0"/>
              </a:rPr>
              <a:t>, </a:t>
            </a:r>
            <a:r>
              <a:rPr lang="fr-BE" dirty="0" smtClean="0">
                <a:latin typeface="Calibri" pitchFamily="32" charset="0"/>
              </a:rPr>
              <a:t>insertion </a:t>
            </a:r>
            <a:r>
              <a:rPr lang="fr-BE" dirty="0" smtClean="0">
                <a:latin typeface="Calibri" pitchFamily="32" charset="0"/>
              </a:rPr>
              <a:t>social, identité, </a:t>
            </a:r>
            <a:r>
              <a:rPr lang="fr-BE" dirty="0" smtClean="0">
                <a:latin typeface="Calibri" pitchFamily="32" charset="0"/>
              </a:rPr>
              <a:t>sens</a:t>
            </a:r>
            <a:endParaRPr lang="fr-BE" dirty="0" smtClean="0">
              <a:latin typeface="Calibri" pitchFamily="32" charset="0"/>
            </a:endParaRP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b="1" dirty="0" smtClean="0">
                <a:latin typeface="Calibri" pitchFamily="32" charset="0"/>
              </a:rPr>
              <a:t>E</a:t>
            </a:r>
            <a:r>
              <a:rPr lang="fr-BE" b="1" dirty="0" smtClean="0">
                <a:latin typeface="Calibri" pitchFamily="32" charset="0"/>
              </a:rPr>
              <a:t>stime</a:t>
            </a:r>
            <a:r>
              <a:rPr lang="fr-BE" b="1" dirty="0" smtClean="0">
                <a:latin typeface="Calibri" pitchFamily="32" charset="0"/>
              </a:rPr>
              <a:t> </a:t>
            </a:r>
            <a:r>
              <a:rPr lang="fr-BE" b="1" dirty="0" smtClean="0">
                <a:latin typeface="Calibri"/>
              </a:rPr>
              <a:t>↗</a:t>
            </a:r>
            <a:endParaRPr lang="fr-BE" dirty="0" smtClean="0">
              <a:latin typeface="Calibri" pitchFamily="32" charset="0"/>
            </a:endParaRPr>
          </a:p>
          <a:p>
            <a:pPr marL="980440" lvl="2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dirty="0" smtClean="0">
                <a:latin typeface="Calibri" pitchFamily="32" charset="0"/>
              </a:rPr>
              <a:t>amélioration </a:t>
            </a:r>
            <a:r>
              <a:rPr lang="fr-BE" dirty="0" smtClean="0">
                <a:latin typeface="Calibri" pitchFamily="32" charset="0"/>
              </a:rPr>
              <a:t>des capacités relationnelles, mieux se comprendre</a:t>
            </a:r>
          </a:p>
          <a:p>
            <a:pPr marL="431800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fr-BE" sz="2800" dirty="0" smtClean="0">
              <a:latin typeface="Calibri" pitchFamily="32" charset="0"/>
            </a:endParaRPr>
          </a:p>
          <a:p>
            <a:pPr marL="431800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sz="2800" b="1" dirty="0" smtClean="0">
                <a:latin typeface="Calibri" pitchFamily="32" charset="0"/>
              </a:rPr>
              <a:t>Les</a:t>
            </a:r>
            <a:r>
              <a:rPr lang="fr-BE" sz="2800" dirty="0" smtClean="0">
                <a:latin typeface="Calibri" pitchFamily="32" charset="0"/>
              </a:rPr>
              <a:t> </a:t>
            </a:r>
            <a:r>
              <a:rPr lang="fr-BE" sz="2800" b="1" dirty="0" smtClean="0">
                <a:latin typeface="Calibri" pitchFamily="32" charset="0"/>
              </a:rPr>
              <a:t>fonctions du groupe</a:t>
            </a: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dirty="0" smtClean="0">
                <a:latin typeface="Calibri" pitchFamily="32" charset="0"/>
              </a:rPr>
              <a:t>C</a:t>
            </a:r>
            <a:r>
              <a:rPr lang="fr-BE" dirty="0" smtClean="0">
                <a:latin typeface="Calibri" pitchFamily="32" charset="0"/>
              </a:rPr>
              <a:t>ommunauté</a:t>
            </a: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dirty="0" smtClean="0">
                <a:latin typeface="Calibri" pitchFamily="32" charset="0"/>
              </a:rPr>
              <a:t>E</a:t>
            </a:r>
            <a:r>
              <a:rPr lang="fr-BE" dirty="0" smtClean="0">
                <a:latin typeface="Calibri" pitchFamily="32" charset="0"/>
              </a:rPr>
              <a:t>xpression</a:t>
            </a: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dirty="0" smtClean="0">
                <a:latin typeface="Calibri" pitchFamily="32" charset="0"/>
              </a:rPr>
              <a:t>I</a:t>
            </a:r>
            <a:r>
              <a:rPr lang="fr-BE" dirty="0" smtClean="0">
                <a:latin typeface="Calibri" pitchFamily="32" charset="0"/>
              </a:rPr>
              <a:t>nformation</a:t>
            </a:r>
            <a:endParaRPr lang="fr-BE" dirty="0" smtClean="0">
              <a:latin typeface="Calibri" pitchFamily="32" charset="0"/>
            </a:endParaRP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b="1" dirty="0" smtClean="0">
                <a:latin typeface="Calibri" pitchFamily="32" charset="0"/>
              </a:rPr>
              <a:t>S</a:t>
            </a:r>
            <a:r>
              <a:rPr lang="fr-BE" b="1" dirty="0" smtClean="0">
                <a:latin typeface="Calibri" pitchFamily="32" charset="0"/>
              </a:rPr>
              <a:t>outien à autrui</a:t>
            </a:r>
            <a:r>
              <a:rPr lang="fr-BE" dirty="0" smtClean="0">
                <a:latin typeface="Calibri" pitchFamily="32" charset="0"/>
              </a:rPr>
              <a:t> : compétences ↗</a:t>
            </a:r>
          </a:p>
          <a:p>
            <a:pPr marL="706120" lvl="1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b="1" dirty="0" smtClean="0">
                <a:latin typeface="Calibri" pitchFamily="32" charset="0"/>
              </a:rPr>
              <a:t>D</a:t>
            </a:r>
            <a:r>
              <a:rPr lang="fr-BE" b="1" dirty="0" smtClean="0">
                <a:latin typeface="Calibri" pitchFamily="32" charset="0"/>
              </a:rPr>
              <a:t>on</a:t>
            </a:r>
            <a:r>
              <a:rPr lang="fr-BE" b="1" dirty="0" smtClean="0">
                <a:latin typeface="Calibri" pitchFamily="32" charset="0"/>
              </a:rPr>
              <a:t> </a:t>
            </a:r>
            <a:r>
              <a:rPr lang="fr-BE" b="1" dirty="0" smtClean="0">
                <a:latin typeface="Calibri" pitchFamily="32" charset="0"/>
              </a:rPr>
              <a:t>de soi</a:t>
            </a:r>
            <a:endParaRPr lang="fr-BE" dirty="0" smtClean="0">
              <a:latin typeface="Calibri" pitchFamily="32" charset="0"/>
            </a:endParaRPr>
          </a:p>
          <a:p>
            <a:pPr marL="980440" lvl="2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dirty="0" smtClean="0">
                <a:latin typeface="Calibri" pitchFamily="32" charset="0"/>
              </a:rPr>
              <a:t>C</a:t>
            </a:r>
            <a:r>
              <a:rPr lang="fr-BE" dirty="0" smtClean="0">
                <a:latin typeface="Calibri" pitchFamily="32" charset="0"/>
              </a:rPr>
              <a:t>o-construction </a:t>
            </a:r>
            <a:r>
              <a:rPr lang="fr-BE" dirty="0" smtClean="0">
                <a:latin typeface="Calibri" pitchFamily="32" charset="0"/>
              </a:rPr>
              <a:t>du </a:t>
            </a:r>
            <a:r>
              <a:rPr lang="fr-BE" dirty="0" smtClean="0">
                <a:latin typeface="Calibri" pitchFamily="32" charset="0"/>
              </a:rPr>
              <a:t>récit</a:t>
            </a:r>
          </a:p>
          <a:p>
            <a:pPr marL="980440" lvl="2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dirty="0" smtClean="0">
                <a:latin typeface="Calibri" pitchFamily="32" charset="0"/>
              </a:rPr>
              <a:t>Réinsertion</a:t>
            </a:r>
            <a:r>
              <a:rPr lang="fr-BE" dirty="0" smtClean="0">
                <a:latin typeface="Calibri" pitchFamily="32" charset="0"/>
              </a:rPr>
              <a:t> social</a:t>
            </a:r>
          </a:p>
          <a:p>
            <a:pPr marL="980440" lvl="2" indent="-323850" algn="just">
              <a:lnSpc>
                <a:spcPct val="102000"/>
              </a:lnSpc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dirty="0" smtClean="0">
                <a:solidFill>
                  <a:srgbClr val="FF0000"/>
                </a:solidFill>
                <a:latin typeface="Calibri" pitchFamily="32" charset="0"/>
              </a:rPr>
              <a:t>Δ</a:t>
            </a:r>
            <a:r>
              <a:rPr lang="fr-BE" dirty="0" smtClean="0">
                <a:latin typeface="Calibri" pitchFamily="32" charset="0"/>
              </a:rPr>
              <a:t> </a:t>
            </a:r>
            <a:r>
              <a:rPr lang="fr-BE" dirty="0" smtClean="0">
                <a:latin typeface="Calibri" pitchFamily="32" charset="0"/>
              </a:rPr>
              <a:t>I</a:t>
            </a:r>
            <a:r>
              <a:rPr lang="fr-BE" dirty="0" smtClean="0">
                <a:latin typeface="Calibri" pitchFamily="32" charset="0"/>
              </a:rPr>
              <a:t>nvestissement </a:t>
            </a:r>
            <a:r>
              <a:rPr lang="fr-BE" dirty="0" smtClean="0">
                <a:latin typeface="Calibri" pitchFamily="32" charset="0"/>
              </a:rPr>
              <a:t>actif</a:t>
            </a:r>
          </a:p>
          <a:p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Hypothèses</a:t>
            </a:r>
            <a:endParaRPr lang="fr-BE" dirty="0"/>
          </a:p>
        </p:txBody>
      </p:sp>
      <p:pic>
        <p:nvPicPr>
          <p:cNvPr id="6" name="Content Placeholder 5" descr="shema hypo quanti pp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340768"/>
            <a:ext cx="4622556" cy="2106425"/>
          </a:xfrm>
          <a:ln>
            <a:solidFill>
              <a:schemeClr val="accent1"/>
            </a:solidFill>
          </a:ln>
        </p:spPr>
      </p:pic>
      <p:pic>
        <p:nvPicPr>
          <p:cNvPr id="7" name="Picture 6" descr="shema hypo semi quali p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3717032"/>
            <a:ext cx="4608512" cy="275805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899592" y="1268760"/>
            <a:ext cx="7617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H1</a:t>
            </a:r>
            <a:endParaRPr lang="fr-BE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717032"/>
            <a:ext cx="7617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dirty="0" smtClean="0">
                <a:solidFill>
                  <a:schemeClr val="accent1">
                    <a:lumMod val="75000"/>
                  </a:schemeClr>
                </a:solidFill>
              </a:rPr>
              <a:t>H2</a:t>
            </a:r>
            <a:endParaRPr lang="fr-BE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Méthodologie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829072"/>
          </a:xfrm>
        </p:spPr>
        <p:txBody>
          <a:bodyPr>
            <a:normAutofit/>
          </a:bodyPr>
          <a:lstStyle/>
          <a:p>
            <a:pPr marL="431800" indent="-323850" algn="just"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b="1" dirty="0" smtClean="0">
                <a:latin typeface="Calibri" pitchFamily="34" charset="0"/>
              </a:rPr>
              <a:t>Quantitatif</a:t>
            </a:r>
            <a:r>
              <a:rPr lang="fr-BE" dirty="0" smtClean="0">
                <a:latin typeface="Calibri" pitchFamily="34" charset="0"/>
              </a:rPr>
              <a:t> </a:t>
            </a:r>
            <a:r>
              <a:rPr lang="fr-BE" dirty="0" smtClean="0">
                <a:latin typeface="Calibri" pitchFamily="34" charset="0"/>
              </a:rPr>
              <a:t>: échelle de </a:t>
            </a:r>
            <a:r>
              <a:rPr lang="fr-BE" dirty="0" err="1" smtClean="0">
                <a:latin typeface="Calibri" pitchFamily="34" charset="0"/>
              </a:rPr>
              <a:t>L</a:t>
            </a:r>
            <a:r>
              <a:rPr lang="fr-BE" dirty="0" err="1" smtClean="0">
                <a:latin typeface="Calibri" pitchFamily="34" charset="0"/>
              </a:rPr>
              <a:t>ikert</a:t>
            </a:r>
            <a:endParaRPr lang="fr-BE" dirty="0" smtClean="0">
              <a:latin typeface="Calibri" pitchFamily="34" charset="0"/>
            </a:endParaRPr>
          </a:p>
          <a:p>
            <a:pPr marL="431800" indent="-323850" algn="just">
              <a:buClr>
                <a:srgbClr val="0E594D"/>
              </a:buClr>
              <a:buSzPct val="4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fr-BE" dirty="0" smtClean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3608" y="3140968"/>
            <a:ext cx="74168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indent="-323850" algn="just"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sz="2600" b="1" dirty="0" smtClean="0">
                <a:latin typeface="Calibri" pitchFamily="34" charset="0"/>
              </a:rPr>
              <a:t>Semi-qualitatif: </a:t>
            </a:r>
            <a:r>
              <a:rPr lang="fr-BE" sz="2400" dirty="0" smtClean="0">
                <a:latin typeface="Calibri" pitchFamily="34" charset="0"/>
              </a:rPr>
              <a:t>g</a:t>
            </a:r>
            <a:r>
              <a:rPr lang="fr-BE" sz="2400" dirty="0" smtClean="0">
                <a:latin typeface="Calibri" pitchFamily="34" charset="0"/>
              </a:rPr>
              <a:t>rille d'analyse</a:t>
            </a:r>
            <a:endParaRPr lang="fr-BE" sz="2000" dirty="0" smtClean="0">
              <a:latin typeface="Calibri" pitchFamily="34" charset="0"/>
            </a:endParaRPr>
          </a:p>
          <a:p>
            <a:pPr marL="889000" lvl="1" indent="-323850" algn="just"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sz="2400" dirty="0" smtClean="0">
                <a:latin typeface="Calibri" pitchFamily="34" charset="0"/>
              </a:rPr>
              <a:t>Fonction</a:t>
            </a:r>
          </a:p>
          <a:p>
            <a:pPr marL="889000" lvl="1" indent="-323850" algn="just"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sz="2400" dirty="0" smtClean="0">
                <a:latin typeface="Calibri" pitchFamily="34" charset="0"/>
              </a:rPr>
              <a:t>Forme</a:t>
            </a:r>
          </a:p>
          <a:p>
            <a:pPr marL="889000" lvl="1" indent="-323850" algn="just">
              <a:buClr>
                <a:srgbClr val="0E594D"/>
              </a:buClr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fr-BE" sz="2400" dirty="0" smtClean="0">
                <a:latin typeface="Calibri" pitchFamily="34" charset="0"/>
              </a:rPr>
              <a:t>Contenu</a:t>
            </a:r>
            <a:endParaRPr lang="fr-BE" sz="2000" dirty="0">
              <a:latin typeface="Calibri" pitchFamily="34" charset="0"/>
            </a:endParaRPr>
          </a:p>
        </p:txBody>
      </p:sp>
      <p:pic>
        <p:nvPicPr>
          <p:cNvPr id="10" name="Picture 9" descr="echelle licker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348880"/>
            <a:ext cx="7003725" cy="5912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Résultats Quantitatifs</a:t>
            </a:r>
            <a:endParaRPr lang="fr-B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51520" y="1916831"/>
          <a:ext cx="8568945" cy="3744418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778995"/>
                <a:gridCol w="778995"/>
                <a:gridCol w="778995"/>
                <a:gridCol w="778995"/>
                <a:gridCol w="778995"/>
                <a:gridCol w="778995"/>
                <a:gridCol w="778995"/>
                <a:gridCol w="778995"/>
                <a:gridCol w="778995"/>
                <a:gridCol w="778995"/>
                <a:gridCol w="778995"/>
              </a:tblGrid>
              <a:tr h="552207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>
                          <a:solidFill>
                            <a:schemeClr val="bg1"/>
                          </a:solidFill>
                        </a:rPr>
                        <a:t>Sentiment </a:t>
                      </a: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d’implication </a:t>
                      </a:r>
                      <a:r>
                        <a:rPr lang="fr-BE" sz="1800" baseline="0" dirty="0" smtClean="0">
                          <a:solidFill>
                            <a:schemeClr val="bg1"/>
                          </a:solidFill>
                        </a:rPr>
                        <a:t> (/10)</a:t>
                      </a:r>
                      <a:endParaRPr lang="fr-BE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endParaRPr lang="fr-BE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835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endParaRPr lang="fr-BE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n=2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n=4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n=2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n=4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n=6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n=6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n=6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n=10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n=8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n=10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2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>
                          <a:solidFill>
                            <a:schemeClr val="bg1"/>
                          </a:solidFill>
                        </a:rPr>
                        <a:t>Anxiété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-3,5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-4,5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-0,33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-0,83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-1,40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-1,70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-0,13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-2,2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D2E0B8"/>
                    </a:solidFill>
                  </a:tcPr>
                </a:tc>
              </a:tr>
              <a:tr h="5522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err="1" smtClean="0">
                          <a:solidFill>
                            <a:schemeClr val="bg1"/>
                          </a:solidFill>
                        </a:rPr>
                        <a:t>Dépress</a:t>
                      </a:r>
                      <a:r>
                        <a:rPr lang="fr-BE" sz="120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fr-BE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-1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-0,67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1,33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-1,60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-1,8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D2E0B8"/>
                    </a:solidFill>
                  </a:tcPr>
                </a:tc>
              </a:tr>
              <a:tr h="62633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Détresse</a:t>
                      </a:r>
                      <a:r>
                        <a:rPr lang="fr-BE" sz="1400" baseline="0" dirty="0" smtClean="0">
                          <a:solidFill>
                            <a:schemeClr val="bg1"/>
                          </a:solidFill>
                        </a:rPr>
                        <a:t> totale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-5,5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-4,5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D2E0B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-7 ,5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-0,33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0,50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-2,2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-0,12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-4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D2E0B8"/>
                    </a:solidFill>
                  </a:tcPr>
                </a:tc>
              </a:tr>
              <a:tr h="62633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600" dirty="0">
                          <a:solidFill>
                            <a:schemeClr val="bg1"/>
                          </a:solidFill>
                        </a:rPr>
                        <a:t>Estime </a:t>
                      </a:r>
                      <a:r>
                        <a:rPr lang="fr-BE" sz="1200" dirty="0">
                          <a:solidFill>
                            <a:schemeClr val="bg1"/>
                          </a:solidFill>
                        </a:rPr>
                        <a:t>de soi     </a:t>
                      </a:r>
                      <a:endParaRPr lang="fr-BE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-4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-2,75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-0,67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-2,33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-2,2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1,1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0,25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1,7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Résultats </a:t>
            </a:r>
            <a:r>
              <a:rPr lang="fr-BE" dirty="0" smtClean="0"/>
              <a:t>Semi-qualitatifs</a:t>
            </a:r>
            <a:endParaRPr lang="fr-BE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9512" y="1556792"/>
          <a:ext cx="8712968" cy="4896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121"/>
                <a:gridCol w="1089121"/>
                <a:gridCol w="1089121"/>
                <a:gridCol w="1089121"/>
                <a:gridCol w="1089121"/>
                <a:gridCol w="1089121"/>
                <a:gridCol w="1089121"/>
                <a:gridCol w="1089121"/>
              </a:tblGrid>
              <a:tr h="1095692">
                <a:tc>
                  <a:txBody>
                    <a:bodyPr/>
                    <a:lstStyle/>
                    <a:p>
                      <a:endParaRPr lang="fr-BE" sz="11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Détresse émotionnelle</a:t>
                      </a:r>
                    </a:p>
                    <a:p>
                      <a:pPr algn="ctr"/>
                      <a:endParaRPr lang="fr-BE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Estime de soi</a:t>
                      </a:r>
                      <a:endParaRPr lang="fr-BE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Don</a:t>
                      </a:r>
                      <a:r>
                        <a:rPr lang="fr-BE" sz="1800" baseline="0" dirty="0" smtClean="0">
                          <a:solidFill>
                            <a:schemeClr val="bg1"/>
                          </a:solidFill>
                        </a:rPr>
                        <a:t> de soi</a:t>
                      </a:r>
                      <a:endParaRPr lang="fr-BE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Soutien à autrui</a:t>
                      </a:r>
                      <a:endParaRPr lang="fr-BE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800" dirty="0" err="1" smtClean="0">
                          <a:solidFill>
                            <a:schemeClr val="bg1"/>
                          </a:solidFill>
                        </a:rPr>
                        <a:t>Express.verbales</a:t>
                      </a:r>
                      <a:endParaRPr lang="fr-BE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89989">
                <a:tc>
                  <a:txBody>
                    <a:bodyPr/>
                    <a:lstStyle/>
                    <a:p>
                      <a:endParaRPr lang="fr-BE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Anxiété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endParaRPr lang="fr-BE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Dépression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endParaRPr lang="fr-BE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endParaRPr lang="fr-BE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endParaRPr lang="fr-BE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fr-BE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fr-BE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N</a:t>
                      </a:r>
                      <a:endParaRPr lang="fr-BE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56763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-3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-1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75,1</a:t>
                      </a:r>
                      <a:endParaRPr lang="fr-BE" sz="1400" dirty="0"/>
                    </a:p>
                  </a:txBody>
                  <a:tcPr>
                    <a:solidFill>
                      <a:srgbClr val="E2EC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24,9</a:t>
                      </a:r>
                      <a:endParaRPr lang="fr-BE" sz="1400" dirty="0"/>
                    </a:p>
                  </a:txBody>
                  <a:tcPr>
                    <a:solidFill>
                      <a:srgbClr val="E2EC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205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6763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-2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+2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70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30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660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6763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-5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-9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+7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81,7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18,3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208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6763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-3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-1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+5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85,6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14,4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667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6763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-5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81,7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18,3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404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6763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-2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+3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+1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+6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80,9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19,1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664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6763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J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-2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-1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-3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72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28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741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6763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K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+2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+4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+6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-2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80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494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6763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L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+2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+2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72,9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27,1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387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Discussion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757064"/>
          </a:xfrm>
        </p:spPr>
        <p:txBody>
          <a:bodyPr>
            <a:normAutofit/>
          </a:bodyPr>
          <a:lstStyle/>
          <a:p>
            <a:r>
              <a:rPr lang="fr-BE" sz="2400" b="1" dirty="0" smtClean="0">
                <a:latin typeface="Calibri" pitchFamily="34" charset="0"/>
              </a:rPr>
              <a:t>Quantitatif</a:t>
            </a:r>
            <a:r>
              <a:rPr lang="fr-BE" sz="2400" dirty="0" smtClean="0">
                <a:latin typeface="Calibri" pitchFamily="34" charset="0"/>
              </a:rPr>
              <a:t> : non </a:t>
            </a:r>
            <a:r>
              <a:rPr lang="fr-BE" sz="2400" dirty="0" smtClean="0">
                <a:latin typeface="Calibri" pitchFamily="34" charset="0"/>
              </a:rPr>
              <a:t>confirmé </a:t>
            </a:r>
            <a:r>
              <a:rPr lang="fr-BE" sz="2000" dirty="0" smtClean="0">
                <a:latin typeface="Calibri" pitchFamily="34" charset="0"/>
              </a:rPr>
              <a:t>(extrémités)</a:t>
            </a:r>
            <a:endParaRPr lang="fr-BE" sz="2400" dirty="0" smtClean="0"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6165304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Calibri" pitchFamily="34" charset="0"/>
              </a:rPr>
              <a:t>Exception: estime de soi</a:t>
            </a:r>
            <a:endParaRPr lang="fr-BE" dirty="0">
              <a:latin typeface="Calibri" pitchFamily="34" charset="0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179512" y="2132856"/>
          <a:ext cx="8568945" cy="3744418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778995"/>
                <a:gridCol w="778995"/>
                <a:gridCol w="778995"/>
                <a:gridCol w="778995"/>
                <a:gridCol w="778995"/>
                <a:gridCol w="778995"/>
                <a:gridCol w="778995"/>
                <a:gridCol w="778995"/>
                <a:gridCol w="778995"/>
                <a:gridCol w="778995"/>
                <a:gridCol w="778995"/>
              </a:tblGrid>
              <a:tr h="552207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>
                          <a:solidFill>
                            <a:schemeClr val="bg1"/>
                          </a:solidFill>
                        </a:rPr>
                        <a:t>Sentiment d’implication</a:t>
                      </a:r>
                      <a:endParaRPr lang="fr-BE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endParaRPr lang="fr-BE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835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endParaRPr lang="fr-BE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n=2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n=4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n=2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n=4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n=6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n=6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n=6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n=10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n=8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n=10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22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>
                          <a:solidFill>
                            <a:schemeClr val="bg1"/>
                          </a:solidFill>
                        </a:rPr>
                        <a:t>Anxiété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-3,5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-4,5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-0,33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-0,83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-1,40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-1,70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-0,13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-2,2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D2E0B8"/>
                    </a:solidFill>
                  </a:tcPr>
                </a:tc>
              </a:tr>
              <a:tr h="5522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err="1" smtClean="0">
                          <a:solidFill>
                            <a:schemeClr val="bg1"/>
                          </a:solidFill>
                        </a:rPr>
                        <a:t>Dépress</a:t>
                      </a:r>
                      <a:r>
                        <a:rPr lang="fr-BE" sz="120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fr-BE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-1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-0,67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1,33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-1,60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-1,8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D2E0B8"/>
                    </a:solidFill>
                  </a:tcPr>
                </a:tc>
              </a:tr>
              <a:tr h="62633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Détresse</a:t>
                      </a:r>
                      <a:r>
                        <a:rPr lang="fr-BE" sz="1400" baseline="0" dirty="0" smtClean="0">
                          <a:solidFill>
                            <a:schemeClr val="bg1"/>
                          </a:solidFill>
                        </a:rPr>
                        <a:t> totale</a:t>
                      </a:r>
                      <a:endParaRPr lang="fr-BE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-5,5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-4,5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D2E0B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-7 ,5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-0,33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0,50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-2,2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-0,12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-4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D2E0B8"/>
                    </a:solidFill>
                  </a:tcPr>
                </a:tc>
              </a:tr>
              <a:tr h="62633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600" dirty="0">
                          <a:solidFill>
                            <a:schemeClr val="bg1"/>
                          </a:solidFill>
                        </a:rPr>
                        <a:t>Estime </a:t>
                      </a:r>
                      <a:r>
                        <a:rPr lang="fr-BE" sz="1200" dirty="0">
                          <a:solidFill>
                            <a:schemeClr val="bg1"/>
                          </a:solidFill>
                        </a:rPr>
                        <a:t>de soi     </a:t>
                      </a:r>
                      <a:endParaRPr lang="fr-BE" sz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-4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-2,75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-0,67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-2,33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-2,2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1,1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0,25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62375" algn="l"/>
                        </a:tabLst>
                      </a:pPr>
                      <a:r>
                        <a:rPr lang="fr-BE" sz="1800" dirty="0"/>
                        <a:t>1,7</a:t>
                      </a:r>
                      <a:endParaRPr lang="fr-BE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rgbClr val="B8C56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Discussion (2)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757064"/>
          </a:xfrm>
        </p:spPr>
        <p:txBody>
          <a:bodyPr>
            <a:normAutofit/>
          </a:bodyPr>
          <a:lstStyle/>
          <a:p>
            <a:r>
              <a:rPr lang="fr-BE" sz="2400" b="1" dirty="0" smtClean="0">
                <a:latin typeface="Calibri" pitchFamily="34" charset="0"/>
              </a:rPr>
              <a:t>Semi-qualitatif</a:t>
            </a:r>
            <a:r>
              <a:rPr lang="fr-BE" sz="2400" dirty="0" smtClean="0">
                <a:latin typeface="Calibri" pitchFamily="34" charset="0"/>
              </a:rPr>
              <a:t>: non </a:t>
            </a:r>
            <a:r>
              <a:rPr lang="fr-BE" sz="2400" dirty="0" smtClean="0">
                <a:latin typeface="Calibri" pitchFamily="34" charset="0"/>
              </a:rPr>
              <a:t>confirmé </a:t>
            </a:r>
            <a:r>
              <a:rPr lang="fr-BE" sz="2000" dirty="0" smtClean="0">
                <a:latin typeface="Calibri" pitchFamily="34" charset="0"/>
              </a:rPr>
              <a:t>(cas par cas)</a:t>
            </a:r>
            <a:endParaRPr lang="fr-BE" sz="2400" dirty="0">
              <a:latin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89233" y="2004605"/>
          <a:ext cx="7704856" cy="433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3107"/>
                <a:gridCol w="963107"/>
                <a:gridCol w="963107"/>
                <a:gridCol w="963107"/>
                <a:gridCol w="963107"/>
                <a:gridCol w="963107"/>
                <a:gridCol w="963107"/>
                <a:gridCol w="963107"/>
              </a:tblGrid>
              <a:tr h="795688">
                <a:tc>
                  <a:txBody>
                    <a:bodyPr/>
                    <a:lstStyle/>
                    <a:p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BE" sz="2000" dirty="0" smtClean="0">
                          <a:solidFill>
                            <a:schemeClr val="bg1"/>
                          </a:solidFill>
                        </a:rPr>
                        <a:t>Détresse émotionnelle</a:t>
                      </a:r>
                    </a:p>
                    <a:p>
                      <a:pPr algn="ctr"/>
                      <a:endParaRPr lang="fr-BE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000" dirty="0" smtClean="0">
                          <a:solidFill>
                            <a:schemeClr val="bg1"/>
                          </a:solidFill>
                        </a:rPr>
                        <a:t>Estime de soi</a:t>
                      </a:r>
                      <a:endParaRPr lang="fr-BE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000" dirty="0" smtClean="0">
                          <a:solidFill>
                            <a:schemeClr val="bg1"/>
                          </a:solidFill>
                        </a:rPr>
                        <a:t>Don</a:t>
                      </a:r>
                      <a:r>
                        <a:rPr lang="fr-BE" sz="2000" baseline="0" dirty="0" smtClean="0">
                          <a:solidFill>
                            <a:schemeClr val="bg1"/>
                          </a:solidFill>
                        </a:rPr>
                        <a:t> de soi</a:t>
                      </a:r>
                      <a:endParaRPr lang="fr-BE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000" dirty="0" err="1" smtClean="0">
                          <a:solidFill>
                            <a:schemeClr val="bg1"/>
                          </a:solidFill>
                        </a:rPr>
                        <a:t>Sout</a:t>
                      </a:r>
                      <a:r>
                        <a:rPr lang="fr-BE" sz="2000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fr-BE" sz="20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BE" sz="2000" dirty="0" smtClean="0">
                          <a:solidFill>
                            <a:schemeClr val="bg1"/>
                          </a:solidFill>
                        </a:rPr>
                        <a:t>à </a:t>
                      </a:r>
                      <a:r>
                        <a:rPr lang="fr-BE" sz="2000" dirty="0" smtClean="0">
                          <a:solidFill>
                            <a:schemeClr val="bg1"/>
                          </a:solidFill>
                        </a:rPr>
                        <a:t>autrui</a:t>
                      </a:r>
                      <a:endParaRPr lang="fr-BE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000" dirty="0" err="1" smtClean="0">
                          <a:solidFill>
                            <a:schemeClr val="bg1"/>
                          </a:solidFill>
                        </a:rPr>
                        <a:t>Expresverbal</a:t>
                      </a:r>
                      <a:endParaRPr lang="fr-BE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28448">
                <a:tc>
                  <a:txBody>
                    <a:bodyPr/>
                    <a:lstStyle/>
                    <a:p>
                      <a:endParaRPr lang="fr-BE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Anxiété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endParaRPr lang="fr-BE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Dépression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endParaRPr lang="fr-BE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endParaRPr lang="fr-BE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endParaRPr lang="fr-BE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fr-BE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fr-BE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400" dirty="0" smtClean="0">
                          <a:solidFill>
                            <a:schemeClr val="bg1"/>
                          </a:solidFill>
                        </a:rPr>
                        <a:t>N</a:t>
                      </a:r>
                      <a:endParaRPr lang="fr-BE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-3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-1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75,1</a:t>
                      </a:r>
                      <a:endParaRPr lang="fr-BE" sz="1400" dirty="0"/>
                    </a:p>
                  </a:txBody>
                  <a:tcPr>
                    <a:solidFill>
                      <a:srgbClr val="E2EC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24,9</a:t>
                      </a:r>
                      <a:endParaRPr lang="fr-BE" sz="1400" dirty="0"/>
                    </a:p>
                  </a:txBody>
                  <a:tcPr>
                    <a:solidFill>
                      <a:srgbClr val="E2EC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205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B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-2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+2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70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30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660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-5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-9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+7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81,7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18,3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208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-3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-1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+5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85,6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14,4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667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E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-4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-5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81,7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18,3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404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-2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+3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+1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+6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80,9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19,1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664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J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-2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-1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-3</a:t>
                      </a:r>
                      <a:endParaRPr lang="fr-BE" sz="1400" dirty="0"/>
                    </a:p>
                  </a:txBody>
                  <a:tcPr>
                    <a:solidFill>
                      <a:srgbClr val="B8C56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72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28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741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K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+2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+4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+6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-2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80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494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4827">
                <a:tc>
                  <a:txBody>
                    <a:bodyPr/>
                    <a:lstStyle/>
                    <a:p>
                      <a:r>
                        <a:rPr lang="fr-BE" sz="1600" dirty="0" smtClean="0">
                          <a:solidFill>
                            <a:schemeClr val="bg1"/>
                          </a:solidFill>
                        </a:rPr>
                        <a:t>L</a:t>
                      </a:r>
                      <a:endParaRPr lang="fr-BE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+2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+2</a:t>
                      </a:r>
                      <a:endParaRPr lang="fr-BE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0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72,9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27,1</a:t>
                      </a:r>
                      <a:endParaRPr lang="fr-BE" sz="1400" dirty="0"/>
                    </a:p>
                  </a:txBody>
                  <a:tcPr>
                    <a:solidFill>
                      <a:srgbClr val="C2D2F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1400" dirty="0" smtClean="0"/>
                        <a:t>387</a:t>
                      </a:r>
                      <a:endParaRPr lang="fr-BE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383</TotalTime>
  <Words>567</Words>
  <Application>Microsoft Office PowerPoint</Application>
  <PresentationFormat>On-screen Show (4:3)</PresentationFormat>
  <Paragraphs>366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Equity</vt:lpstr>
      <vt:lpstr>    Le don de soi et le soutien à autrui dans un groupe thérapeutique pour femmes en rémission d'un cancer du sein  Quelle influence sur la détresse émotionnelle et l'estime de soi ?   </vt:lpstr>
      <vt:lpstr>Revue de la Littérature</vt:lpstr>
      <vt:lpstr>Revue de la Littérature (2)</vt:lpstr>
      <vt:lpstr>Hypothèses</vt:lpstr>
      <vt:lpstr>Méthodologie</vt:lpstr>
      <vt:lpstr>Résultats Quantitatifs</vt:lpstr>
      <vt:lpstr>Résultats Semi-qualitatifs</vt:lpstr>
      <vt:lpstr>Discussion</vt:lpstr>
      <vt:lpstr>Discussion (2)</vt:lpstr>
      <vt:lpstr>Synthèse, limites et pistes</vt:lpstr>
      <vt:lpstr>Slide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Fardin</dc:creator>
  <cp:lastModifiedBy>Fardin</cp:lastModifiedBy>
  <cp:revision>38</cp:revision>
  <dcterms:created xsi:type="dcterms:W3CDTF">2014-08-31T15:42:21Z</dcterms:created>
  <dcterms:modified xsi:type="dcterms:W3CDTF">2014-09-04T19:21:00Z</dcterms:modified>
</cp:coreProperties>
</file>